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62"/>
  </p:notesMasterIdLst>
  <p:sldIdLst>
    <p:sldId id="317" r:id="rId2"/>
    <p:sldId id="256" r:id="rId3"/>
    <p:sldId id="258" r:id="rId4"/>
    <p:sldId id="261" r:id="rId5"/>
    <p:sldId id="262" r:id="rId6"/>
    <p:sldId id="264" r:id="rId7"/>
    <p:sldId id="257" r:id="rId8"/>
    <p:sldId id="263" r:id="rId9"/>
    <p:sldId id="265" r:id="rId10"/>
    <p:sldId id="266" r:id="rId11"/>
    <p:sldId id="267" r:id="rId12"/>
    <p:sldId id="260"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59" r:id="rId28"/>
    <p:sldId id="283" r:id="rId29"/>
    <p:sldId id="284" r:id="rId30"/>
    <p:sldId id="285" r:id="rId31"/>
    <p:sldId id="286" r:id="rId32"/>
    <p:sldId id="287" r:id="rId33"/>
    <p:sldId id="288" r:id="rId34"/>
    <p:sldId id="289"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DF7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648" autoAdjust="0"/>
  </p:normalViewPr>
  <p:slideViewPr>
    <p:cSldViewPr>
      <p:cViewPr varScale="1">
        <p:scale>
          <a:sx n="86" d="100"/>
          <a:sy n="86" d="100"/>
        </p:scale>
        <p:origin x="135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DC5040-B4B0-43F6-8DFF-3540A52051A6}" type="datetimeFigureOut">
              <a:rPr lang="ro-RO" smtClean="0"/>
              <a:pPr/>
              <a:t>05.05.2021</a:t>
            </a:fld>
            <a:endParaRPr lang="ro-RO"/>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ro-RO"/>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F5171FC-D201-4048-BD76-B819BC2E760C}" type="slidenum">
              <a:rPr lang="ro-RO" smtClean="0"/>
              <a:pPr/>
              <a:t>‹#›</a:t>
            </a:fld>
            <a:endParaRPr lang="ro-R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96319" y="802299"/>
            <a:ext cx="5618515" cy="2541431"/>
          </a:xfrm>
        </p:spPr>
        <p:txBody>
          <a:bodyPr bIns="0" anchor="b">
            <a:normAutofit/>
          </a:bodyPr>
          <a:lstStyle>
            <a:lvl1pPr algn="l">
              <a:defRPr sz="5400"/>
            </a:lvl1pPr>
          </a:lstStyle>
          <a:p>
            <a:r>
              <a:rPr lang="en-US"/>
              <a:t>Click to edit Master title style</a:t>
            </a:r>
            <a:endParaRPr lang="en-US" dirty="0"/>
          </a:p>
        </p:txBody>
      </p:sp>
      <p:sp>
        <p:nvSpPr>
          <p:cNvPr id="3" name="Subtitle 2"/>
          <p:cNvSpPr>
            <a:spLocks noGrp="1"/>
          </p:cNvSpPr>
          <p:nvPr>
            <p:ph type="subTitle" idx="1"/>
          </p:nvPr>
        </p:nvSpPr>
        <p:spPr>
          <a:xfrm>
            <a:off x="2396319" y="3531205"/>
            <a:ext cx="5618515" cy="977621"/>
          </a:xfrm>
        </p:spPr>
        <p:txBody>
          <a:bodyPr tIns="91440" bIns="91440">
            <a:normAutofit/>
          </a:bodyPr>
          <a:lstStyle>
            <a:lvl1pPr marL="0" indent="0" algn="l">
              <a:buNone/>
              <a:defRPr sz="1600" b="0" cap="all" baseline="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5" name="Footer Placeholder 4"/>
          <p:cNvSpPr>
            <a:spLocks noGrp="1"/>
          </p:cNvSpPr>
          <p:nvPr>
            <p:ph type="ftr" sz="quarter" idx="11"/>
          </p:nvPr>
        </p:nvSpPr>
        <p:spPr>
          <a:xfrm>
            <a:off x="2396319" y="329308"/>
            <a:ext cx="3086292" cy="309201"/>
          </a:xfrm>
        </p:spPr>
        <p:txBody>
          <a:bodyPr/>
          <a:lstStyle/>
          <a:p>
            <a:endParaRPr lang="ro-RO"/>
          </a:p>
        </p:txBody>
      </p:sp>
      <p:sp>
        <p:nvSpPr>
          <p:cNvPr id="6" name="Slide Number Placeholder 5"/>
          <p:cNvSpPr>
            <a:spLocks noGrp="1"/>
          </p:cNvSpPr>
          <p:nvPr>
            <p:ph type="sldNum" sz="quarter" idx="12"/>
          </p:nvPr>
        </p:nvSpPr>
        <p:spPr>
          <a:xfrm>
            <a:off x="1434703" y="798973"/>
            <a:ext cx="802005" cy="503578"/>
          </a:xfrm>
        </p:spPr>
        <p:txBody>
          <a:bodyPr/>
          <a:lstStyle/>
          <a:p>
            <a:fld id="{A7D3351D-882C-4DB3-B0A9-1DC5CC3D265C}" type="slidenum">
              <a:rPr lang="ro-RO" smtClean="0"/>
              <a:pPr/>
              <a:t>‹#›</a:t>
            </a:fld>
            <a:endParaRPr lang="ro-RO"/>
          </a:p>
        </p:txBody>
      </p:sp>
      <p:cxnSp>
        <p:nvCxnSpPr>
          <p:cNvPr id="15" name="Straight Connector 14"/>
          <p:cNvCxnSpPr/>
          <p:nvPr/>
        </p:nvCxnSpPr>
        <p:spPr>
          <a:xfrm>
            <a:off x="2396319" y="3528542"/>
            <a:ext cx="5618515"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463997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A7D3351D-882C-4DB3-B0A9-1DC5CC3D265C}" type="slidenum">
              <a:rPr lang="ro-RO" smtClean="0"/>
              <a:pPr/>
              <a:t>‹#›</a:t>
            </a:fld>
            <a:endParaRPr lang="ro-RO"/>
          </a:p>
        </p:txBody>
      </p:sp>
    </p:spTree>
    <p:extLst>
      <p:ext uri="{BB962C8B-B14F-4D97-AF65-F5344CB8AC3E}">
        <p14:creationId xmlns:p14="http://schemas.microsoft.com/office/powerpoint/2010/main" val="34144896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18028" y="798974"/>
            <a:ext cx="1103027"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443491" y="798974"/>
            <a:ext cx="5301095"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A7D3351D-882C-4DB3-B0A9-1DC5CC3D265C}" type="slidenum">
              <a:rPr lang="ro-RO" smtClean="0"/>
              <a:pPr/>
              <a:t>‹#›</a:t>
            </a:fld>
            <a:endParaRPr lang="ro-RO"/>
          </a:p>
        </p:txBody>
      </p:sp>
      <p:cxnSp>
        <p:nvCxnSpPr>
          <p:cNvPr id="15" name="Straight Connector 14"/>
          <p:cNvCxnSpPr/>
          <p:nvPr/>
        </p:nvCxnSpPr>
        <p:spPr>
          <a:xfrm>
            <a:off x="6918028" y="798974"/>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081391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p>
        </p:txBody>
      </p:sp>
      <p:sp>
        <p:nvSpPr>
          <p:cNvPr id="3" name="Text Placeholder 2"/>
          <p:cNvSpPr>
            <a:spLocks noGrp="1"/>
          </p:cNvSpPr>
          <p:nvPr>
            <p:ph type="body" sz="half" idx="1"/>
          </p:nvPr>
        </p:nvSpPr>
        <p:spPr>
          <a:xfrm>
            <a:off x="457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40386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2"/>
          <p:cNvSpPr>
            <a:spLocks noGrp="1" noChangeArrowheads="1"/>
          </p:cNvSpPr>
          <p:nvPr>
            <p:ph type="ftr" sz="quarter" idx="10"/>
          </p:nvPr>
        </p:nvSpPr>
        <p:spPr>
          <a:ln/>
        </p:spPr>
        <p:txBody>
          <a:bodyPr/>
          <a:lstStyle>
            <a:lvl1pPr>
              <a:defRPr/>
            </a:lvl1pPr>
          </a:lstStyle>
          <a:p>
            <a:pPr>
              <a:defRPr/>
            </a:pPr>
            <a:endParaRPr lang="ru-RU"/>
          </a:p>
        </p:txBody>
      </p:sp>
      <p:sp>
        <p:nvSpPr>
          <p:cNvPr id="6" name="Rectangle 3"/>
          <p:cNvSpPr>
            <a:spLocks noGrp="1" noChangeArrowheads="1"/>
          </p:cNvSpPr>
          <p:nvPr>
            <p:ph type="sldNum" sz="quarter" idx="11"/>
          </p:nvPr>
        </p:nvSpPr>
        <p:spPr>
          <a:ln/>
        </p:spPr>
        <p:txBody>
          <a:bodyPr/>
          <a:lstStyle>
            <a:lvl1pPr>
              <a:defRPr/>
            </a:lvl1pPr>
          </a:lstStyle>
          <a:p>
            <a:pPr>
              <a:defRPr/>
            </a:pPr>
            <a:fld id="{CD5F5AEF-5FBE-4292-9CDE-701F9DEBE3B5}" type="slidenum">
              <a:rPr lang="ru-RU"/>
              <a:pPr>
                <a:defRPr/>
              </a:pPr>
              <a:t>‹#›</a:t>
            </a:fld>
            <a:endParaRPr lang="ru-RU"/>
          </a:p>
        </p:txBody>
      </p:sp>
      <p:sp>
        <p:nvSpPr>
          <p:cNvPr id="7"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542514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371600"/>
          </a:xfrm>
        </p:spPr>
        <p:txBody>
          <a:bodyPr/>
          <a:lstStyle/>
          <a:p>
            <a:r>
              <a:rPr lang="en-US"/>
              <a:t>Click to edit Master title style</a:t>
            </a:r>
            <a:endParaRPr lang="ru-RU"/>
          </a:p>
        </p:txBody>
      </p:sp>
      <p:sp>
        <p:nvSpPr>
          <p:cNvPr id="3" name="Table Placeholder 2"/>
          <p:cNvSpPr>
            <a:spLocks noGrp="1"/>
          </p:cNvSpPr>
          <p:nvPr>
            <p:ph type="tbl" idx="1"/>
          </p:nvPr>
        </p:nvSpPr>
        <p:spPr>
          <a:xfrm>
            <a:off x="457200" y="1981200"/>
            <a:ext cx="8229600" cy="3886200"/>
          </a:xfrm>
        </p:spPr>
        <p:txBody>
          <a:bodyPr/>
          <a:lstStyle/>
          <a:p>
            <a:pPr lvl="0"/>
            <a:endParaRPr lang="ru-RU" noProof="0"/>
          </a:p>
        </p:txBody>
      </p:sp>
      <p:sp>
        <p:nvSpPr>
          <p:cNvPr id="4" name="Rectangle 2"/>
          <p:cNvSpPr>
            <a:spLocks noGrp="1" noChangeArrowheads="1"/>
          </p:cNvSpPr>
          <p:nvPr>
            <p:ph type="ftr" sz="quarter" idx="10"/>
          </p:nvPr>
        </p:nvSpPr>
        <p:spPr>
          <a:ln/>
        </p:spPr>
        <p:txBody>
          <a:bodyPr/>
          <a:lstStyle>
            <a:lvl1pPr>
              <a:defRPr/>
            </a:lvl1pPr>
          </a:lstStyle>
          <a:p>
            <a:pPr>
              <a:defRPr/>
            </a:pPr>
            <a:endParaRPr lang="ru-RU"/>
          </a:p>
        </p:txBody>
      </p:sp>
      <p:sp>
        <p:nvSpPr>
          <p:cNvPr id="5" name="Rectangle 3"/>
          <p:cNvSpPr>
            <a:spLocks noGrp="1" noChangeArrowheads="1"/>
          </p:cNvSpPr>
          <p:nvPr>
            <p:ph type="sldNum" sz="quarter" idx="11"/>
          </p:nvPr>
        </p:nvSpPr>
        <p:spPr>
          <a:ln/>
        </p:spPr>
        <p:txBody>
          <a:bodyPr/>
          <a:lstStyle>
            <a:lvl1pPr>
              <a:defRPr/>
            </a:lvl1pPr>
          </a:lstStyle>
          <a:p>
            <a:pPr>
              <a:defRPr/>
            </a:pPr>
            <a:fld id="{7959E7DA-3625-47CE-B0AF-FF48DC42E775}" type="slidenum">
              <a:rPr lang="ru-RU"/>
              <a:pPr>
                <a:defRPr/>
              </a:pPr>
              <a:t>‹#›</a:t>
            </a:fld>
            <a:endParaRPr lang="ru-RU"/>
          </a:p>
        </p:txBody>
      </p:sp>
      <p:sp>
        <p:nvSpPr>
          <p:cNvPr id="6" name="Rectangle 16"/>
          <p:cNvSpPr>
            <a:spLocks noGrp="1" noChangeArrowheads="1"/>
          </p:cNvSpPr>
          <p:nvPr>
            <p:ph type="dt" sz="half" idx="12"/>
          </p:nvPr>
        </p:nvSpPr>
        <p:spPr>
          <a:ln/>
        </p:spPr>
        <p:txBody>
          <a:bodyPr/>
          <a:lstStyle>
            <a:lvl1pPr>
              <a:defRPr/>
            </a:lvl1pPr>
          </a:lstStyle>
          <a:p>
            <a:pPr>
              <a:defRPr/>
            </a:pPr>
            <a:endParaRPr lang="ru-RU"/>
          </a:p>
        </p:txBody>
      </p:sp>
    </p:spTree>
    <p:extLst>
      <p:ext uri="{BB962C8B-B14F-4D97-AF65-F5344CB8AC3E}">
        <p14:creationId xmlns:p14="http://schemas.microsoft.com/office/powerpoint/2010/main" val="17787997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A7D3351D-882C-4DB3-B0A9-1DC5CC3D265C}" type="slidenum">
              <a:rPr lang="ro-RO" smtClean="0"/>
              <a:pPr/>
              <a:t>‹#›</a:t>
            </a:fld>
            <a:endParaRPr lang="ro-RO"/>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442944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3491" y="1756130"/>
            <a:ext cx="5617002" cy="1887950"/>
          </a:xfrm>
        </p:spPr>
        <p:txBody>
          <a:bodyPr anchor="b">
            <a:normAutofit/>
          </a:bodyPr>
          <a:lstStyle>
            <a:lvl1pPr algn="l">
              <a:defRPr sz="3200"/>
            </a:lvl1pPr>
          </a:lstStyle>
          <a:p>
            <a:r>
              <a:rPr lang="en-US"/>
              <a:t>Click to edit Master title style</a:t>
            </a:r>
            <a:endParaRPr lang="en-US" dirty="0"/>
          </a:p>
        </p:txBody>
      </p:sp>
      <p:sp>
        <p:nvSpPr>
          <p:cNvPr id="3" name="Text Placeholder 2"/>
          <p:cNvSpPr>
            <a:spLocks noGrp="1"/>
          </p:cNvSpPr>
          <p:nvPr>
            <p:ph type="body" idx="1"/>
          </p:nvPr>
        </p:nvSpPr>
        <p:spPr>
          <a:xfrm>
            <a:off x="1443492" y="3806196"/>
            <a:ext cx="5617002" cy="1012929"/>
          </a:xfrm>
        </p:spPr>
        <p:txBody>
          <a:bodyPr tIns="91440">
            <a:normAutofit/>
          </a:bodyPr>
          <a:lstStyle>
            <a:lvl1pPr marL="0" indent="0" algn="l">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5" name="Footer Placeholder 4"/>
          <p:cNvSpPr>
            <a:spLocks noGrp="1"/>
          </p:cNvSpPr>
          <p:nvPr>
            <p:ph type="ftr" sz="quarter" idx="11"/>
          </p:nvPr>
        </p:nvSpPr>
        <p:spPr/>
        <p:txBody>
          <a:bodyPr/>
          <a:lstStyle/>
          <a:p>
            <a:endParaRPr lang="ro-RO"/>
          </a:p>
        </p:txBody>
      </p:sp>
      <p:sp>
        <p:nvSpPr>
          <p:cNvPr id="6" name="Slide Number Placeholder 5"/>
          <p:cNvSpPr>
            <a:spLocks noGrp="1"/>
          </p:cNvSpPr>
          <p:nvPr>
            <p:ph type="sldNum" sz="quarter" idx="12"/>
          </p:nvPr>
        </p:nvSpPr>
        <p:spPr/>
        <p:txBody>
          <a:bodyPr/>
          <a:lstStyle/>
          <a:p>
            <a:fld id="{A7D3351D-882C-4DB3-B0A9-1DC5CC3D265C}" type="slidenum">
              <a:rPr lang="ro-RO" smtClean="0"/>
              <a:pPr/>
              <a:t>‹#›</a:t>
            </a:fld>
            <a:endParaRPr lang="ro-RO"/>
          </a:p>
        </p:txBody>
      </p:sp>
      <p:cxnSp>
        <p:nvCxnSpPr>
          <p:cNvPr id="15" name="Straight Connector 14"/>
          <p:cNvCxnSpPr/>
          <p:nvPr/>
        </p:nvCxnSpPr>
        <p:spPr>
          <a:xfrm>
            <a:off x="1443491" y="3804985"/>
            <a:ext cx="5617002"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1300299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3491" y="804890"/>
            <a:ext cx="6571343"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43490" y="2013936"/>
            <a:ext cx="3125871" cy="34375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89182" y="2013936"/>
            <a:ext cx="3125652" cy="34375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A7D3351D-882C-4DB3-B0A9-1DC5CC3D265C}" type="slidenum">
              <a:rPr lang="ro-RO" smtClean="0"/>
              <a:pPr/>
              <a:t>‹#›</a:t>
            </a:fld>
            <a:endParaRPr lang="ro-RO"/>
          </a:p>
        </p:txBody>
      </p:sp>
      <p:cxnSp>
        <p:nvCxnSpPr>
          <p:cNvPr id="33" name="Straight Connector 32"/>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3721463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36" name="Straight Connector 35"/>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3491" y="804164"/>
            <a:ext cx="6571344"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43491" y="2019550"/>
            <a:ext cx="3125766" cy="801943"/>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1443491" y="2824270"/>
            <a:ext cx="3125766" cy="264445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889182" y="2023004"/>
            <a:ext cx="3125652" cy="802237"/>
          </a:xfrm>
        </p:spPr>
        <p:txBody>
          <a:bodyPr anchor="b">
            <a:normAutofit/>
          </a:bodyPr>
          <a:lstStyle>
            <a:lvl1pPr marL="0" indent="0">
              <a:lnSpc>
                <a:spcPct val="100000"/>
              </a:lnSpc>
              <a:buNone/>
              <a:defRPr sz="220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889182" y="2821491"/>
            <a:ext cx="3125652" cy="263737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8" name="Footer Placeholder 7"/>
          <p:cNvSpPr>
            <a:spLocks noGrp="1"/>
          </p:cNvSpPr>
          <p:nvPr>
            <p:ph type="ftr" sz="quarter" idx="11"/>
          </p:nvPr>
        </p:nvSpPr>
        <p:spPr/>
        <p:txBody>
          <a:bodyPr/>
          <a:lstStyle/>
          <a:p>
            <a:endParaRPr lang="ro-RO"/>
          </a:p>
        </p:txBody>
      </p:sp>
      <p:sp>
        <p:nvSpPr>
          <p:cNvPr id="9" name="Slide Number Placeholder 8"/>
          <p:cNvSpPr>
            <a:spLocks noGrp="1"/>
          </p:cNvSpPr>
          <p:nvPr>
            <p:ph type="sldNum" sz="quarter" idx="12"/>
          </p:nvPr>
        </p:nvSpPr>
        <p:spPr/>
        <p:txBody>
          <a:bodyPr/>
          <a:lstStyle/>
          <a:p>
            <a:fld id="{A7D3351D-882C-4DB3-B0A9-1DC5CC3D265C}" type="slidenum">
              <a:rPr lang="ro-RO" smtClean="0"/>
              <a:pPr/>
              <a:t>‹#›</a:t>
            </a:fld>
            <a:endParaRPr lang="ro-RO"/>
          </a:p>
        </p:txBody>
      </p:sp>
    </p:spTree>
    <p:extLst>
      <p:ext uri="{BB962C8B-B14F-4D97-AF65-F5344CB8AC3E}">
        <p14:creationId xmlns:p14="http://schemas.microsoft.com/office/powerpoint/2010/main" val="36580951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2" name="Straight Connector 31"/>
          <p:cNvCxnSpPr/>
          <p:nvPr/>
        </p:nvCxnSpPr>
        <p:spPr>
          <a:xfrm>
            <a:off x="1443491" y="1847088"/>
            <a:ext cx="6571343"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4" name="Footer Placeholder 3"/>
          <p:cNvSpPr>
            <a:spLocks noGrp="1"/>
          </p:cNvSpPr>
          <p:nvPr>
            <p:ph type="ftr" sz="quarter" idx="11"/>
          </p:nvPr>
        </p:nvSpPr>
        <p:spPr/>
        <p:txBody>
          <a:bodyPr/>
          <a:lstStyle/>
          <a:p>
            <a:endParaRPr lang="ro-RO"/>
          </a:p>
        </p:txBody>
      </p:sp>
      <p:sp>
        <p:nvSpPr>
          <p:cNvPr id="5" name="Slide Number Placeholder 4"/>
          <p:cNvSpPr>
            <a:spLocks noGrp="1"/>
          </p:cNvSpPr>
          <p:nvPr>
            <p:ph type="sldNum" sz="quarter" idx="12"/>
          </p:nvPr>
        </p:nvSpPr>
        <p:spPr/>
        <p:txBody>
          <a:bodyPr/>
          <a:lstStyle/>
          <a:p>
            <a:fld id="{A7D3351D-882C-4DB3-B0A9-1DC5CC3D265C}" type="slidenum">
              <a:rPr lang="ro-RO" smtClean="0"/>
              <a:pPr/>
              <a:t>‹#›</a:t>
            </a:fld>
            <a:endParaRPr lang="ro-RO"/>
          </a:p>
        </p:txBody>
      </p:sp>
    </p:spTree>
    <p:extLst>
      <p:ext uri="{BB962C8B-B14F-4D97-AF65-F5344CB8AC3E}">
        <p14:creationId xmlns:p14="http://schemas.microsoft.com/office/powerpoint/2010/main" val="2342788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3" name="Footer Placeholder 2"/>
          <p:cNvSpPr>
            <a:spLocks noGrp="1"/>
          </p:cNvSpPr>
          <p:nvPr>
            <p:ph type="ftr" sz="quarter" idx="11"/>
          </p:nvPr>
        </p:nvSpPr>
        <p:spPr/>
        <p:txBody>
          <a:bodyPr/>
          <a:lstStyle/>
          <a:p>
            <a:endParaRPr lang="ro-RO"/>
          </a:p>
        </p:txBody>
      </p:sp>
      <p:sp>
        <p:nvSpPr>
          <p:cNvPr id="4" name="Slide Number Placeholder 3"/>
          <p:cNvSpPr>
            <a:spLocks noGrp="1"/>
          </p:cNvSpPr>
          <p:nvPr>
            <p:ph type="sldNum" sz="quarter" idx="12"/>
          </p:nvPr>
        </p:nvSpPr>
        <p:spPr/>
        <p:txBody>
          <a:bodyPr/>
          <a:lstStyle/>
          <a:p>
            <a:fld id="{A7D3351D-882C-4DB3-B0A9-1DC5CC3D265C}" type="slidenum">
              <a:rPr lang="ro-RO" smtClean="0"/>
              <a:pPr/>
              <a:t>‹#›</a:t>
            </a:fld>
            <a:endParaRPr lang="ro-RO"/>
          </a:p>
        </p:txBody>
      </p:sp>
    </p:spTree>
    <p:extLst>
      <p:ext uri="{BB962C8B-B14F-4D97-AF65-F5344CB8AC3E}">
        <p14:creationId xmlns:p14="http://schemas.microsoft.com/office/powerpoint/2010/main" val="21126026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39042" y="798973"/>
            <a:ext cx="2425950" cy="2247117"/>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186656" y="798974"/>
            <a:ext cx="3828178" cy="4658826"/>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39042" y="3205492"/>
            <a:ext cx="2427369" cy="2248181"/>
          </a:xfrm>
        </p:spPr>
        <p:txBody>
          <a:bodyPr>
            <a:normAutofit/>
          </a:bodyPr>
          <a:lstStyle>
            <a:lvl1pPr marL="0" indent="0" algn="l">
              <a:buNone/>
              <a:defRPr sz="16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2063FAB-7F10-4253-BC95-44C71427E218}" type="datetimeFigureOut">
              <a:rPr lang="ro-RO" smtClean="0"/>
              <a:pPr/>
              <a:t>05.05.2021</a:t>
            </a:fld>
            <a:endParaRPr lang="ro-RO"/>
          </a:p>
        </p:txBody>
      </p:sp>
      <p:sp>
        <p:nvSpPr>
          <p:cNvPr id="6" name="Footer Placeholder 5"/>
          <p:cNvSpPr>
            <a:spLocks noGrp="1"/>
          </p:cNvSpPr>
          <p:nvPr>
            <p:ph type="ftr" sz="quarter" idx="11"/>
          </p:nvPr>
        </p:nvSpPr>
        <p:spPr/>
        <p:txBody>
          <a:bodyPr/>
          <a:lstStyle/>
          <a:p>
            <a:endParaRPr lang="ro-RO"/>
          </a:p>
        </p:txBody>
      </p:sp>
      <p:sp>
        <p:nvSpPr>
          <p:cNvPr id="7" name="Slide Number Placeholder 6"/>
          <p:cNvSpPr>
            <a:spLocks noGrp="1"/>
          </p:cNvSpPr>
          <p:nvPr>
            <p:ph type="sldNum" sz="quarter" idx="12"/>
          </p:nvPr>
        </p:nvSpPr>
        <p:spPr/>
        <p:txBody>
          <a:bodyPr/>
          <a:lstStyle/>
          <a:p>
            <a:fld id="{A7D3351D-882C-4DB3-B0A9-1DC5CC3D265C}" type="slidenum">
              <a:rPr lang="ro-RO" smtClean="0"/>
              <a:pPr/>
              <a:t>‹#›</a:t>
            </a:fld>
            <a:endParaRPr lang="ro-RO"/>
          </a:p>
        </p:txBody>
      </p:sp>
      <p:cxnSp>
        <p:nvCxnSpPr>
          <p:cNvPr id="17" name="Straight Connector 16"/>
          <p:cNvCxnSpPr/>
          <p:nvPr/>
        </p:nvCxnSpPr>
        <p:spPr>
          <a:xfrm>
            <a:off x="1441748" y="3205491"/>
            <a:ext cx="2423276"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910176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3" name="Group 12"/>
          <p:cNvGrpSpPr/>
          <p:nvPr/>
        </p:nvGrpSpPr>
        <p:grpSpPr>
          <a:xfrm>
            <a:off x="4996501" y="482171"/>
            <a:ext cx="3511387" cy="5149101"/>
            <a:chOff x="6852919" y="583365"/>
            <a:chExt cx="4681849" cy="5181928"/>
          </a:xfrm>
        </p:grpSpPr>
        <p:sp>
          <p:nvSpPr>
            <p:cNvPr id="14" name="Rectangle 13"/>
            <p:cNvSpPr/>
            <p:nvPr/>
          </p:nvSpPr>
          <p:spPr>
            <a:xfrm>
              <a:off x="6852919" y="583365"/>
              <a:ext cx="4681849" cy="5181928"/>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5" name="Rectangle 14"/>
            <p:cNvSpPr/>
            <p:nvPr/>
          </p:nvSpPr>
          <p:spPr>
            <a:xfrm>
              <a:off x="7273787" y="915806"/>
              <a:ext cx="3844017" cy="4507918"/>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44148" y="1129513"/>
            <a:ext cx="3244935" cy="1830584"/>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640128" y="1122543"/>
            <a:ext cx="2234998" cy="3866327"/>
          </a:xfrm>
          <a:solidFill>
            <a:schemeClr val="bg1">
              <a:lumMod val="85000"/>
            </a:schemeClr>
          </a:solidFill>
          <a:ln w="9525" cap="sq">
            <a:noFill/>
            <a:miter lim="800000"/>
          </a:ln>
          <a:effectLst/>
        </p:spPr>
        <p:txBody>
          <a:bodyPr anchor="t"/>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443492" y="3145992"/>
            <a:ext cx="3240286" cy="2003742"/>
          </a:xfrm>
        </p:spPr>
        <p:txBody>
          <a:bodyPr>
            <a:normAutofit/>
          </a:bodyPr>
          <a:lstStyle>
            <a:lvl1pPr marL="0" indent="0" algn="l">
              <a:buNone/>
              <a:defRPr sz="18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a:xfrm>
            <a:off x="1436664" y="5469857"/>
            <a:ext cx="3252420" cy="320123"/>
          </a:xfrm>
        </p:spPr>
        <p:txBody>
          <a:bodyPr/>
          <a:lstStyle>
            <a:lvl1pPr algn="l">
              <a:defRPr/>
            </a:lvl1pPr>
          </a:lstStyle>
          <a:p>
            <a:fld id="{52063FAB-7F10-4253-BC95-44C71427E218}" type="datetimeFigureOut">
              <a:rPr lang="ro-RO" smtClean="0"/>
              <a:pPr/>
              <a:t>05.05.2021</a:t>
            </a:fld>
            <a:endParaRPr lang="ro-RO"/>
          </a:p>
        </p:txBody>
      </p:sp>
      <p:sp>
        <p:nvSpPr>
          <p:cNvPr id="6" name="Footer Placeholder 5"/>
          <p:cNvSpPr>
            <a:spLocks noGrp="1"/>
          </p:cNvSpPr>
          <p:nvPr>
            <p:ph type="ftr" sz="quarter" idx="11"/>
          </p:nvPr>
        </p:nvSpPr>
        <p:spPr>
          <a:xfrm>
            <a:off x="1437530" y="318641"/>
            <a:ext cx="3251553" cy="320931"/>
          </a:xfrm>
        </p:spPr>
        <p:txBody>
          <a:bodyPr/>
          <a:lstStyle/>
          <a:p>
            <a:endParaRPr lang="ro-RO"/>
          </a:p>
        </p:txBody>
      </p:sp>
      <p:sp>
        <p:nvSpPr>
          <p:cNvPr id="7" name="Slide Number Placeholder 6"/>
          <p:cNvSpPr>
            <a:spLocks noGrp="1"/>
          </p:cNvSpPr>
          <p:nvPr>
            <p:ph type="sldNum" sz="quarter" idx="12"/>
          </p:nvPr>
        </p:nvSpPr>
        <p:spPr/>
        <p:txBody>
          <a:bodyPr/>
          <a:lstStyle/>
          <a:p>
            <a:fld id="{A7D3351D-882C-4DB3-B0A9-1DC5CC3D265C}" type="slidenum">
              <a:rPr lang="ro-RO" smtClean="0"/>
              <a:pPr/>
              <a:t>‹#›</a:t>
            </a:fld>
            <a:endParaRPr lang="ro-RO"/>
          </a:p>
        </p:txBody>
      </p:sp>
      <p:cxnSp>
        <p:nvCxnSpPr>
          <p:cNvPr id="31" name="Straight Connector 30"/>
          <p:cNvCxnSpPr/>
          <p:nvPr/>
        </p:nvCxnSpPr>
        <p:spPr>
          <a:xfrm>
            <a:off x="1441281" y="3143605"/>
            <a:ext cx="3242014" cy="0"/>
          </a:xfrm>
          <a:prstGeom prst="line">
            <a:avLst/>
          </a:prstGeom>
          <a:ln w="31750"/>
        </p:spPr>
        <p:style>
          <a:lnRef idx="3">
            <a:schemeClr val="accent1"/>
          </a:lnRef>
          <a:fillRef idx="0">
            <a:schemeClr val="accent1"/>
          </a:fillRef>
          <a:effectRef idx="2">
            <a:schemeClr val="accent1"/>
          </a:effectRef>
          <a:fontRef idx="minor">
            <a:schemeClr val="tx1"/>
          </a:fontRef>
        </p:style>
      </p:cxnSp>
    </p:spTree>
    <p:extLst>
      <p:ext uri="{BB962C8B-B14F-4D97-AF65-F5344CB8AC3E}">
        <p14:creationId xmlns:p14="http://schemas.microsoft.com/office/powerpoint/2010/main" val="2598517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 name="Rectangle 9"/>
          <p:cNvSpPr/>
          <p:nvPr/>
        </p:nvSpPr>
        <p:spPr>
          <a:xfrm>
            <a:off x="0" y="2015734"/>
            <a:ext cx="9144000" cy="4079520"/>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12" name="Picture 11"/>
          <p:cNvPicPr>
            <a:picLocks noChangeAspect="1"/>
          </p:cNvPicPr>
          <p:nvPr/>
        </p:nvPicPr>
        <p:blipFill rotWithShape="1">
          <a:blip r:embed="rId15">
            <a:extLst>
              <a:ext uri="{28A0092B-C50C-407E-A947-70E740481C1C}">
                <a14:useLocalDpi xmlns:a14="http://schemas.microsoft.com/office/drawing/2010/main" val="0"/>
              </a:ext>
            </a:extLst>
          </a:blip>
          <a:srcRect l="12500" t="1538" r="12500" b="-1538"/>
          <a:stretch/>
        </p:blipFill>
        <p:spPr>
          <a:xfrm>
            <a:off x="-1" y="6095253"/>
            <a:ext cx="9144001" cy="774727"/>
          </a:xfrm>
          <a:prstGeom prst="rect">
            <a:avLst/>
          </a:prstGeom>
        </p:spPr>
      </p:pic>
      <p:cxnSp>
        <p:nvCxnSpPr>
          <p:cNvPr id="13" name="Straight Connector 12"/>
          <p:cNvCxnSpPr/>
          <p:nvPr/>
        </p:nvCxnSpPr>
        <p:spPr>
          <a:xfrm>
            <a:off x="0" y="6101127"/>
            <a:ext cx="9144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443491" y="804520"/>
            <a:ext cx="6571343"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443491" y="2015733"/>
            <a:ext cx="6571343" cy="345061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646542" y="330370"/>
            <a:ext cx="2368292"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52063FAB-7F10-4253-BC95-44C71427E218}" type="datetimeFigureOut">
              <a:rPr lang="ro-RO" smtClean="0"/>
              <a:pPr/>
              <a:t>05.05.2021</a:t>
            </a:fld>
            <a:endParaRPr lang="ro-RO"/>
          </a:p>
        </p:txBody>
      </p:sp>
      <p:sp>
        <p:nvSpPr>
          <p:cNvPr id="5" name="Footer Placeholder 4"/>
          <p:cNvSpPr>
            <a:spLocks noGrp="1"/>
          </p:cNvSpPr>
          <p:nvPr>
            <p:ph type="ftr" sz="quarter" idx="3"/>
          </p:nvPr>
        </p:nvSpPr>
        <p:spPr>
          <a:xfrm>
            <a:off x="1443491" y="329308"/>
            <a:ext cx="4034004"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ro-RO"/>
          </a:p>
        </p:txBody>
      </p:sp>
      <p:sp>
        <p:nvSpPr>
          <p:cNvPr id="6" name="Slide Number Placeholder 5"/>
          <p:cNvSpPr>
            <a:spLocks noGrp="1"/>
          </p:cNvSpPr>
          <p:nvPr>
            <p:ph type="sldNum" sz="quarter" idx="4"/>
          </p:nvPr>
        </p:nvSpPr>
        <p:spPr>
          <a:xfrm>
            <a:off x="487725" y="798973"/>
            <a:ext cx="795746" cy="503578"/>
          </a:xfrm>
          <a:prstGeom prst="rect">
            <a:avLst/>
          </a:prstGeom>
        </p:spPr>
        <p:txBody>
          <a:bodyPr vert="horz" lIns="91440" tIns="45720" rIns="91440" bIns="45720" rtlCol="0" anchor="t"/>
          <a:lstStyle>
            <a:lvl1pPr algn="r">
              <a:defRPr sz="2800">
                <a:solidFill>
                  <a:schemeClr val="accent1"/>
                </a:solidFill>
              </a:defRPr>
            </a:lvl1pPr>
          </a:lstStyle>
          <a:p>
            <a:fld id="{A7D3351D-882C-4DB3-B0A9-1DC5CC3D265C}" type="slidenum">
              <a:rPr lang="ro-RO" smtClean="0"/>
              <a:pPr/>
              <a:t>‹#›</a:t>
            </a:fld>
            <a:endParaRPr lang="ro-RO"/>
          </a:p>
        </p:txBody>
      </p:sp>
    </p:spTree>
    <p:extLst>
      <p:ext uri="{BB962C8B-B14F-4D97-AF65-F5344CB8AC3E}">
        <p14:creationId xmlns:p14="http://schemas.microsoft.com/office/powerpoint/2010/main" val="25247017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txStyles>
    <p:titleStyle>
      <a:lvl1pPr algn="l" defTabSz="6858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685800" rtl="0" eaLnBrk="1" latinLnBrk="0" hangingPunct="1">
        <a:lnSpc>
          <a:spcPct val="120000"/>
        </a:lnSpc>
        <a:spcBef>
          <a:spcPts val="1000"/>
        </a:spcBef>
        <a:buClr>
          <a:schemeClr val="accent1"/>
        </a:buClr>
        <a:buSzPct val="100000"/>
        <a:buFont typeface="Arial" panose="020B0604020202020204" pitchFamily="34" charset="0"/>
        <a:buChar char="•"/>
        <a:defRPr sz="2000" kern="1200" cap="none">
          <a:solidFill>
            <a:schemeClr val="tx1"/>
          </a:solidFill>
          <a:effectLst/>
          <a:latin typeface="+mn-lt"/>
          <a:ea typeface="+mn-ea"/>
          <a:cs typeface="+mn-cs"/>
        </a:defRPr>
      </a:lvl1pPr>
      <a:lvl2pPr marL="6858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baseline="0">
          <a:solidFill>
            <a:schemeClr val="tx1"/>
          </a:solidFill>
          <a:effectLst/>
          <a:latin typeface="+mn-lt"/>
          <a:ea typeface="+mn-ea"/>
          <a:cs typeface="+mn-cs"/>
        </a:defRPr>
      </a:lvl2pPr>
      <a:lvl3pPr marL="11430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600" kern="1200" cap="none">
          <a:solidFill>
            <a:schemeClr val="tx1"/>
          </a:solidFill>
          <a:effectLst/>
          <a:latin typeface="+mn-lt"/>
          <a:ea typeface="+mn-ea"/>
          <a:cs typeface="+mn-cs"/>
        </a:defRPr>
      </a:lvl3pPr>
      <a:lvl4pPr marL="16002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685800" rtl="0" eaLnBrk="1" latinLnBrk="0" hangingPunct="1">
        <a:lnSpc>
          <a:spcPct val="120000"/>
        </a:lnSpc>
        <a:spcBef>
          <a:spcPts val="500"/>
        </a:spcBef>
        <a:buClr>
          <a:schemeClr val="accent1"/>
        </a:buClr>
        <a:buSzPct val="100000"/>
        <a:buFont typeface="Arial" panose="020B0604020202020204" pitchFamily="34" charset="0"/>
        <a:buChar char="•"/>
        <a:defRPr sz="1200" kern="1200" cap="none">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44444-905E-49A4-87EF-024FF5973B1B}"/>
              </a:ext>
            </a:extLst>
          </p:cNvPr>
          <p:cNvSpPr>
            <a:spLocks noGrp="1"/>
          </p:cNvSpPr>
          <p:nvPr>
            <p:ph type="ctrTitle"/>
          </p:nvPr>
        </p:nvSpPr>
        <p:spPr>
          <a:xfrm>
            <a:off x="1152525" y="2336683"/>
            <a:ext cx="7080191" cy="626812"/>
          </a:xfrm>
        </p:spPr>
        <p:txBody>
          <a:bodyPr>
            <a:noAutofit/>
          </a:bodyPr>
          <a:lstStyle/>
          <a:p>
            <a:r>
              <a:rPr lang="x-none" sz="4125" b="1" dirty="0">
                <a:solidFill>
                  <a:schemeClr val="accent6">
                    <a:lumMod val="75000"/>
                  </a:schemeClr>
                </a:solidFill>
                <a:latin typeface="+mn-lt"/>
              </a:rPr>
              <a:t>Progr</a:t>
            </a:r>
            <a:r>
              <a:rPr lang="en-US" sz="4125" b="1" dirty="0" err="1">
                <a:solidFill>
                  <a:schemeClr val="accent6">
                    <a:lumMod val="75000"/>
                  </a:schemeClr>
                </a:solidFill>
                <a:latin typeface="+mn-lt"/>
              </a:rPr>
              <a:t>amul</a:t>
            </a:r>
            <a:r>
              <a:rPr lang="en-US" sz="4125" b="1" dirty="0">
                <a:solidFill>
                  <a:schemeClr val="accent6">
                    <a:lumMod val="75000"/>
                  </a:schemeClr>
                </a:solidFill>
                <a:latin typeface="+mn-lt"/>
              </a:rPr>
              <a:t> </a:t>
            </a:r>
            <a:r>
              <a:rPr lang="en-US" sz="4125" b="1" dirty="0" err="1">
                <a:solidFill>
                  <a:schemeClr val="accent6">
                    <a:lumMod val="75000"/>
                  </a:schemeClr>
                </a:solidFill>
                <a:latin typeface="+mn-lt"/>
              </a:rPr>
              <a:t>Femei</a:t>
            </a:r>
            <a:r>
              <a:rPr lang="en-US" sz="4125" b="1" dirty="0">
                <a:solidFill>
                  <a:schemeClr val="accent6">
                    <a:lumMod val="75000"/>
                  </a:schemeClr>
                </a:solidFill>
                <a:latin typeface="+mn-lt"/>
              </a:rPr>
              <a:t> </a:t>
            </a:r>
            <a:r>
              <a:rPr lang="ro-RO" sz="4125" b="1" dirty="0">
                <a:solidFill>
                  <a:schemeClr val="accent6">
                    <a:lumMod val="75000"/>
                  </a:schemeClr>
                </a:solidFill>
                <a:latin typeface="+mn-lt"/>
              </a:rPr>
              <a:t>în Afaceri</a:t>
            </a:r>
            <a:endParaRPr lang="en-US" sz="4125" b="1" dirty="0">
              <a:solidFill>
                <a:schemeClr val="accent6">
                  <a:lumMod val="75000"/>
                </a:schemeClr>
              </a:solidFill>
              <a:latin typeface="+mn-lt"/>
            </a:endParaRPr>
          </a:p>
        </p:txBody>
      </p:sp>
      <p:sp>
        <p:nvSpPr>
          <p:cNvPr id="3" name="Subtitle 2">
            <a:extLst>
              <a:ext uri="{FF2B5EF4-FFF2-40B4-BE49-F238E27FC236}">
                <a16:creationId xmlns:a16="http://schemas.microsoft.com/office/drawing/2014/main" id="{BA2BCD04-FA9A-449D-A774-45A4E2DF06F3}"/>
              </a:ext>
            </a:extLst>
          </p:cNvPr>
          <p:cNvSpPr>
            <a:spLocks noGrp="1"/>
          </p:cNvSpPr>
          <p:nvPr>
            <p:ph type="subTitle" idx="1"/>
          </p:nvPr>
        </p:nvSpPr>
        <p:spPr>
          <a:xfrm>
            <a:off x="1143000" y="5222014"/>
            <a:ext cx="6858000" cy="463075"/>
          </a:xfrm>
        </p:spPr>
        <p:txBody>
          <a:bodyPr/>
          <a:lstStyle/>
          <a:p>
            <a:endParaRPr lang="en-US" dirty="0"/>
          </a:p>
        </p:txBody>
      </p:sp>
    </p:spTree>
    <p:extLst>
      <p:ext uri="{BB962C8B-B14F-4D97-AF65-F5344CB8AC3E}">
        <p14:creationId xmlns:p14="http://schemas.microsoft.com/office/powerpoint/2010/main" val="380855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bject 8"/>
          <p:cNvSpPr txBox="1"/>
          <p:nvPr/>
        </p:nvSpPr>
        <p:spPr>
          <a:xfrm>
            <a:off x="539552" y="3789040"/>
            <a:ext cx="1800200" cy="1938992"/>
          </a:xfrm>
          <a:prstGeom prst="rect">
            <a:avLst/>
          </a:prstGeom>
        </p:spPr>
        <p:txBody>
          <a:bodyPr vert="horz" wrap="square" lIns="0" tIns="0" rIns="0" bIns="0" rtlCol="0">
            <a:spAutoFit/>
          </a:bodyPr>
          <a:lstStyle/>
          <a:p>
            <a:pPr marL="52388" algn="ctr"/>
            <a:r>
              <a:rPr sz="1400" b="1" spc="-11" dirty="0">
                <a:solidFill>
                  <a:srgbClr val="0070C0"/>
                </a:solidFill>
                <a:latin typeface="+mj-lt"/>
                <a:cs typeface="Arial"/>
              </a:rPr>
              <a:t>Su</a:t>
            </a:r>
            <a:r>
              <a:rPr sz="1400" b="1" spc="-8" dirty="0">
                <a:solidFill>
                  <a:srgbClr val="0070C0"/>
                </a:solidFill>
                <a:latin typeface="+mj-lt"/>
                <a:cs typeface="Arial"/>
              </a:rPr>
              <a:t>p</a:t>
            </a:r>
            <a:r>
              <a:rPr sz="1400" b="1" dirty="0">
                <a:solidFill>
                  <a:srgbClr val="0070C0"/>
                </a:solidFill>
                <a:latin typeface="+mj-lt"/>
                <a:cs typeface="Arial"/>
              </a:rPr>
              <a:t>ort</a:t>
            </a:r>
            <a:r>
              <a:rPr sz="1400" b="1" spc="30" dirty="0">
                <a:solidFill>
                  <a:srgbClr val="0070C0"/>
                </a:solidFill>
                <a:latin typeface="+mj-lt"/>
                <a:cs typeface="Times New Roman"/>
              </a:rPr>
              <a:t> </a:t>
            </a:r>
            <a:r>
              <a:rPr sz="1400" b="1" spc="-8" dirty="0">
                <a:solidFill>
                  <a:srgbClr val="0070C0"/>
                </a:solidFill>
                <a:latin typeface="+mj-lt"/>
                <a:cs typeface="Arial"/>
              </a:rPr>
              <a:t>la</a:t>
            </a:r>
            <a:endParaRPr sz="1400" b="1" dirty="0">
              <a:solidFill>
                <a:srgbClr val="0070C0"/>
              </a:solidFill>
              <a:latin typeface="+mj-lt"/>
              <a:cs typeface="Arial"/>
            </a:endParaRPr>
          </a:p>
          <a:p>
            <a:pPr algn="ctr">
              <a:lnSpc>
                <a:spcPct val="100000"/>
              </a:lnSpc>
            </a:pPr>
            <a:r>
              <a:rPr lang="ro-MO" sz="1400" b="1" spc="4" dirty="0">
                <a:solidFill>
                  <a:srgbClr val="0070C0"/>
                </a:solidFill>
                <a:latin typeface="+mj-lt"/>
                <a:cs typeface="Arial"/>
              </a:rPr>
              <a:t>iniți</a:t>
            </a:r>
            <a:r>
              <a:rPr lang="ro-MO" sz="1400" b="1" dirty="0">
                <a:solidFill>
                  <a:srgbClr val="0070C0"/>
                </a:solidFill>
                <a:latin typeface="+mj-lt"/>
                <a:cs typeface="Arial"/>
              </a:rPr>
              <a:t>e</a:t>
            </a:r>
            <a:r>
              <a:rPr lang="ro-MO" sz="1400" b="1" spc="-8" dirty="0">
                <a:solidFill>
                  <a:srgbClr val="0070C0"/>
                </a:solidFill>
                <a:latin typeface="+mj-lt"/>
                <a:cs typeface="Arial"/>
              </a:rPr>
              <a:t>r</a:t>
            </a:r>
            <a:r>
              <a:rPr lang="ro-MO" sz="1400" b="1" dirty="0">
                <a:solidFill>
                  <a:srgbClr val="0070C0"/>
                </a:solidFill>
                <a:latin typeface="+mj-lt"/>
                <a:cs typeface="Arial"/>
              </a:rPr>
              <a:t>ea</a:t>
            </a:r>
            <a:r>
              <a:rPr lang="ro-MO" sz="1400" b="1" spc="-8" dirty="0">
                <a:solidFill>
                  <a:srgbClr val="0070C0"/>
                </a:solidFill>
                <a:latin typeface="+mj-lt"/>
                <a:cs typeface="Arial"/>
              </a:rPr>
              <a:t> </a:t>
            </a:r>
            <a:r>
              <a:rPr lang="ro-MO" sz="1400" b="1" dirty="0">
                <a:solidFill>
                  <a:srgbClr val="0070C0"/>
                </a:solidFill>
                <a:latin typeface="+mj-lt"/>
                <a:cs typeface="Arial"/>
              </a:rPr>
              <a:t>af</a:t>
            </a:r>
            <a:r>
              <a:rPr lang="ro-MO" sz="1400" b="1" spc="-8" dirty="0">
                <a:solidFill>
                  <a:srgbClr val="0070C0"/>
                </a:solidFill>
                <a:latin typeface="+mj-lt"/>
                <a:cs typeface="Arial"/>
              </a:rPr>
              <a:t>a</a:t>
            </a:r>
            <a:r>
              <a:rPr lang="ro-MO" sz="1400" b="1" dirty="0">
                <a:solidFill>
                  <a:srgbClr val="0070C0"/>
                </a:solidFill>
                <a:latin typeface="+mj-lt"/>
                <a:cs typeface="Arial"/>
              </a:rPr>
              <a:t>c</a:t>
            </a:r>
            <a:r>
              <a:rPr lang="ro-MO" sz="1400" b="1" spc="-8" dirty="0">
                <a:solidFill>
                  <a:srgbClr val="0070C0"/>
                </a:solidFill>
                <a:latin typeface="+mj-lt"/>
                <a:cs typeface="Arial"/>
              </a:rPr>
              <a:t>e</a:t>
            </a:r>
            <a:r>
              <a:rPr lang="ro-MO" sz="1400" b="1" dirty="0">
                <a:solidFill>
                  <a:srgbClr val="0070C0"/>
                </a:solidFill>
                <a:latin typeface="+mj-lt"/>
                <a:cs typeface="Arial"/>
              </a:rPr>
              <a:t>rii</a:t>
            </a:r>
          </a:p>
          <a:p>
            <a:pPr algn="ctr">
              <a:lnSpc>
                <a:spcPct val="100000"/>
              </a:lnSpc>
            </a:pPr>
            <a:r>
              <a:rPr lang="ro-MO" sz="1400" b="1" spc="-8" dirty="0">
                <a:solidFill>
                  <a:schemeClr val="bg2">
                    <a:lumMod val="50000"/>
                  </a:schemeClr>
                </a:solidFill>
                <a:latin typeface="+mj-lt"/>
                <a:cs typeface="Arial"/>
              </a:rPr>
              <a:t>I</a:t>
            </a:r>
            <a:r>
              <a:rPr lang="ro-MO" sz="1400" b="1" dirty="0">
                <a:solidFill>
                  <a:schemeClr val="bg2">
                    <a:lumMod val="50000"/>
                  </a:schemeClr>
                </a:solidFill>
                <a:latin typeface="+mj-lt"/>
                <a:cs typeface="Arial"/>
              </a:rPr>
              <a:t>ns</a:t>
            </a:r>
            <a:r>
              <a:rPr lang="ro-MO" sz="1400" b="1" spc="-8" dirty="0">
                <a:solidFill>
                  <a:schemeClr val="bg2">
                    <a:lumMod val="50000"/>
                  </a:schemeClr>
                </a:solidFill>
                <a:latin typeface="+mj-lt"/>
                <a:cs typeface="Arial"/>
              </a:rPr>
              <a:t>t</a:t>
            </a:r>
            <a:r>
              <a:rPr lang="ro-MO" sz="1400" b="1" dirty="0">
                <a:solidFill>
                  <a:schemeClr val="bg2">
                    <a:lumMod val="50000"/>
                  </a:schemeClr>
                </a:solidFill>
                <a:latin typeface="+mj-lt"/>
                <a:cs typeface="Arial"/>
              </a:rPr>
              <a:t>ruire</a:t>
            </a:r>
            <a:r>
              <a:rPr lang="ro-MO" sz="1400" b="1" spc="4" dirty="0">
                <a:solidFill>
                  <a:schemeClr val="bg2">
                    <a:lumMod val="50000"/>
                  </a:schemeClr>
                </a:solidFill>
                <a:latin typeface="+mj-lt"/>
                <a:cs typeface="Arial"/>
              </a:rPr>
              <a:t> </a:t>
            </a:r>
            <a:r>
              <a:rPr lang="ro-MO" sz="1400" b="1" dirty="0">
                <a:solidFill>
                  <a:schemeClr val="bg2">
                    <a:lumMod val="50000"/>
                  </a:schemeClr>
                </a:solidFill>
                <a:latin typeface="+mj-lt"/>
                <a:cs typeface="Arial"/>
              </a:rPr>
              <a:t>ant</a:t>
            </a:r>
            <a:r>
              <a:rPr lang="ro-MO" sz="1400" b="1" spc="-8" dirty="0">
                <a:solidFill>
                  <a:schemeClr val="bg2">
                    <a:lumMod val="50000"/>
                  </a:schemeClr>
                </a:solidFill>
                <a:latin typeface="+mj-lt"/>
                <a:cs typeface="Arial"/>
              </a:rPr>
              <a:t>r</a:t>
            </a:r>
            <a:r>
              <a:rPr lang="ro-MO" sz="1400" b="1" dirty="0">
                <a:solidFill>
                  <a:schemeClr val="bg2">
                    <a:lumMod val="50000"/>
                  </a:schemeClr>
                </a:solidFill>
                <a:latin typeface="+mj-lt"/>
                <a:cs typeface="Arial"/>
              </a:rPr>
              <a:t>eprenoria</a:t>
            </a:r>
            <a:r>
              <a:rPr lang="ro-MO" sz="1400" b="1" spc="4" dirty="0">
                <a:solidFill>
                  <a:schemeClr val="bg2">
                    <a:lumMod val="50000"/>
                  </a:schemeClr>
                </a:solidFill>
                <a:latin typeface="+mj-lt"/>
                <a:cs typeface="Arial"/>
              </a:rPr>
              <a:t>l</a:t>
            </a:r>
            <a:r>
              <a:rPr lang="ro-MO" sz="1400" b="1" dirty="0">
                <a:solidFill>
                  <a:schemeClr val="bg2">
                    <a:lumMod val="50000"/>
                  </a:schemeClr>
                </a:solidFill>
                <a:latin typeface="+mj-lt"/>
                <a:cs typeface="Arial"/>
              </a:rPr>
              <a:t>ă</a:t>
            </a:r>
          </a:p>
          <a:p>
            <a:pPr algn="ctr">
              <a:lnSpc>
                <a:spcPct val="100000"/>
              </a:lnSpc>
            </a:pPr>
            <a:r>
              <a:rPr sz="1400" b="1" dirty="0">
                <a:solidFill>
                  <a:schemeClr val="bg2">
                    <a:lumMod val="50000"/>
                  </a:schemeClr>
                </a:solidFill>
                <a:latin typeface="+mj-lt"/>
                <a:cs typeface="Arial"/>
              </a:rPr>
              <a:t>+</a:t>
            </a:r>
          </a:p>
          <a:p>
            <a:pPr marL="158115" marR="150971" indent="45720" algn="ctr"/>
            <a:r>
              <a:rPr lang="ro-RO" sz="1400" spc="-4" dirty="0">
                <a:latin typeface="+mj-lt"/>
                <a:cs typeface="Arial"/>
              </a:rPr>
              <a:t>îndrumar</a:t>
            </a:r>
            <a:r>
              <a:rPr lang="ro-RO" sz="1400" dirty="0">
                <a:latin typeface="+mj-lt"/>
                <a:cs typeface="Arial"/>
              </a:rPr>
              <a:t>e</a:t>
            </a:r>
            <a:r>
              <a:rPr lang="ro-RO" sz="1400" spc="34" dirty="0">
                <a:latin typeface="+mj-lt"/>
                <a:cs typeface="Times New Roman"/>
              </a:rPr>
              <a:t> </a:t>
            </a:r>
            <a:r>
              <a:rPr lang="ro-RO" sz="1400" spc="-4" dirty="0">
                <a:latin typeface="+mj-lt"/>
                <a:cs typeface="Arial"/>
              </a:rPr>
              <a:t>p</a:t>
            </a:r>
            <a:r>
              <a:rPr lang="ro-RO" sz="1400" dirty="0">
                <a:latin typeface="+mj-lt"/>
                <a:cs typeface="Arial"/>
              </a:rPr>
              <a:t>e</a:t>
            </a:r>
            <a:r>
              <a:rPr lang="ro-RO" sz="1400" spc="-4" dirty="0">
                <a:latin typeface="+mj-lt"/>
                <a:cs typeface="Arial"/>
              </a:rPr>
              <a:t>nt</a:t>
            </a:r>
            <a:r>
              <a:rPr lang="ro-RO" sz="1400" dirty="0">
                <a:latin typeface="+mj-lt"/>
                <a:cs typeface="Arial"/>
              </a:rPr>
              <a:t>ru</a:t>
            </a:r>
            <a:r>
              <a:rPr lang="ro-RO" sz="1400" spc="45" dirty="0">
                <a:latin typeface="+mj-lt"/>
                <a:cs typeface="Times New Roman"/>
              </a:rPr>
              <a:t> </a:t>
            </a:r>
            <a:r>
              <a:rPr lang="ro-RO" sz="1400" dirty="0">
                <a:latin typeface="+mj-lt"/>
                <a:cs typeface="Arial"/>
              </a:rPr>
              <a:t>a</a:t>
            </a:r>
            <a:r>
              <a:rPr lang="ro-RO" sz="1400" dirty="0">
                <a:latin typeface="+mj-lt"/>
                <a:cs typeface="Times New Roman"/>
              </a:rPr>
              <a:t> </a:t>
            </a:r>
            <a:r>
              <a:rPr lang="ro-RO" sz="1400" dirty="0">
                <a:latin typeface="+mj-lt"/>
                <a:cs typeface="Arial"/>
              </a:rPr>
              <a:t>pr</a:t>
            </a:r>
            <a:r>
              <a:rPr lang="ro-RO" sz="1400" spc="-8" dirty="0">
                <a:latin typeface="+mj-lt"/>
                <a:cs typeface="Arial"/>
              </a:rPr>
              <a:t>e</a:t>
            </a:r>
            <a:r>
              <a:rPr lang="ro-RO" sz="1400" dirty="0">
                <a:latin typeface="+mj-lt"/>
                <a:cs typeface="Arial"/>
              </a:rPr>
              <a:t>gă</a:t>
            </a:r>
            <a:r>
              <a:rPr lang="ro-RO" sz="1400" spc="-8" dirty="0">
                <a:latin typeface="+mj-lt"/>
                <a:cs typeface="Arial"/>
              </a:rPr>
              <a:t>t</a:t>
            </a:r>
            <a:r>
              <a:rPr lang="ro-RO" sz="1400" dirty="0">
                <a:latin typeface="+mj-lt"/>
                <a:cs typeface="Arial"/>
              </a:rPr>
              <a:t>i</a:t>
            </a:r>
            <a:r>
              <a:rPr lang="ro-RO" sz="1400" spc="4" dirty="0">
                <a:latin typeface="+mj-lt"/>
                <a:cs typeface="Arial"/>
              </a:rPr>
              <a:t> </a:t>
            </a:r>
            <a:r>
              <a:rPr lang="ro-RO" sz="1400" spc="-8" dirty="0">
                <a:latin typeface="+mj-lt"/>
                <a:cs typeface="Arial"/>
              </a:rPr>
              <a:t>f</a:t>
            </a:r>
            <a:r>
              <a:rPr lang="ro-RO" sz="1400" dirty="0">
                <a:latin typeface="+mj-lt"/>
                <a:cs typeface="Arial"/>
              </a:rPr>
              <a:t>e</a:t>
            </a:r>
            <a:r>
              <a:rPr lang="ro-RO" sz="1400" spc="-8" dirty="0">
                <a:latin typeface="+mj-lt"/>
                <a:cs typeface="Arial"/>
              </a:rPr>
              <a:t>m</a:t>
            </a:r>
            <a:r>
              <a:rPr lang="ro-RO" sz="1400" dirty="0">
                <a:latin typeface="+mj-lt"/>
                <a:cs typeface="Arial"/>
              </a:rPr>
              <a:t>ei</a:t>
            </a:r>
            <a:r>
              <a:rPr lang="ro-RO" sz="1400" spc="4" dirty="0">
                <a:latin typeface="+mj-lt"/>
                <a:cs typeface="Arial"/>
              </a:rPr>
              <a:t>l</a:t>
            </a:r>
            <a:r>
              <a:rPr lang="ro-RO" sz="1400" dirty="0">
                <a:latin typeface="+mj-lt"/>
                <a:cs typeface="Arial"/>
              </a:rPr>
              <a:t>e</a:t>
            </a:r>
            <a:r>
              <a:rPr lang="ro-RO" sz="1400" spc="-4" dirty="0">
                <a:latin typeface="+mj-lt"/>
                <a:cs typeface="Arial"/>
              </a:rPr>
              <a:t> </a:t>
            </a:r>
            <a:r>
              <a:rPr lang="ro-RO" sz="1400" dirty="0">
                <a:latin typeface="+mj-lt"/>
                <a:cs typeface="Arial"/>
              </a:rPr>
              <a:t>ca</a:t>
            </a:r>
            <a:r>
              <a:rPr lang="ro-RO" sz="1400" spc="-8" dirty="0">
                <a:latin typeface="+mj-lt"/>
                <a:cs typeface="Arial"/>
              </a:rPr>
              <a:t>r</a:t>
            </a:r>
            <a:r>
              <a:rPr lang="ro-RO" sz="1400" dirty="0">
                <a:latin typeface="+mj-lt"/>
                <a:cs typeface="Arial"/>
              </a:rPr>
              <a:t>e p</a:t>
            </a:r>
            <a:r>
              <a:rPr lang="ro-RO" sz="1400" spc="4" dirty="0">
                <a:latin typeface="+mj-lt"/>
                <a:cs typeface="Arial"/>
              </a:rPr>
              <a:t>l</a:t>
            </a:r>
            <a:r>
              <a:rPr lang="ro-RO" sz="1400" dirty="0">
                <a:latin typeface="+mj-lt"/>
                <a:cs typeface="Arial"/>
              </a:rPr>
              <a:t>an</a:t>
            </a:r>
            <a:r>
              <a:rPr lang="ro-RO" sz="1400" spc="4" dirty="0">
                <a:latin typeface="+mj-lt"/>
                <a:cs typeface="Arial"/>
              </a:rPr>
              <a:t>i</a:t>
            </a:r>
            <a:r>
              <a:rPr lang="ro-RO" sz="1400" spc="-8" dirty="0">
                <a:latin typeface="+mj-lt"/>
                <a:cs typeface="Arial"/>
              </a:rPr>
              <a:t>f</a:t>
            </a:r>
            <a:r>
              <a:rPr lang="ro-RO" sz="1400" dirty="0">
                <a:latin typeface="+mj-lt"/>
                <a:cs typeface="Arial"/>
              </a:rPr>
              <a:t>ică </a:t>
            </a:r>
            <a:r>
              <a:rPr lang="ro-RO" sz="1400" spc="-8" dirty="0">
                <a:latin typeface="+mj-lt"/>
                <a:cs typeface="Arial"/>
              </a:rPr>
              <a:t> </a:t>
            </a:r>
            <a:r>
              <a:rPr lang="ro-RO" sz="1400" dirty="0">
                <a:latin typeface="+mj-lt"/>
                <a:cs typeface="Arial"/>
              </a:rPr>
              <a:t>lansarea </a:t>
            </a:r>
            <a:r>
              <a:rPr lang="ro-RO" sz="1400" spc="-4" dirty="0">
                <a:latin typeface="+mj-lt"/>
                <a:cs typeface="Arial"/>
              </a:rPr>
              <a:t>afacerii</a:t>
            </a:r>
            <a:endParaRPr lang="ro-RO" sz="1400" dirty="0">
              <a:latin typeface="+mj-lt"/>
              <a:cs typeface="Arial"/>
            </a:endParaRPr>
          </a:p>
        </p:txBody>
      </p:sp>
      <p:sp>
        <p:nvSpPr>
          <p:cNvPr id="10" name="object 10"/>
          <p:cNvSpPr txBox="1"/>
          <p:nvPr/>
        </p:nvSpPr>
        <p:spPr>
          <a:xfrm>
            <a:off x="2483768" y="3789040"/>
            <a:ext cx="1728192" cy="1923604"/>
          </a:xfrm>
          <a:prstGeom prst="rect">
            <a:avLst/>
          </a:prstGeom>
        </p:spPr>
        <p:txBody>
          <a:bodyPr vert="horz" wrap="square" lIns="0" tIns="0" rIns="0" bIns="0" rtlCol="0">
            <a:spAutoFit/>
          </a:bodyPr>
          <a:lstStyle/>
          <a:p>
            <a:pPr marL="161449" marR="154781" algn="ctr">
              <a:lnSpc>
                <a:spcPts val="1454"/>
              </a:lnSpc>
            </a:pPr>
            <a:r>
              <a:rPr lang="ro-MO" sz="1400" b="1" spc="-11" dirty="0">
                <a:solidFill>
                  <a:srgbClr val="0070C0"/>
                </a:solidFill>
                <a:latin typeface="+mj-lt"/>
                <a:cs typeface="Arial"/>
              </a:rPr>
              <a:t>Su</a:t>
            </a:r>
            <a:r>
              <a:rPr lang="ro-MO" sz="1400" b="1" spc="-8" dirty="0">
                <a:solidFill>
                  <a:srgbClr val="0070C0"/>
                </a:solidFill>
                <a:latin typeface="+mj-lt"/>
                <a:cs typeface="Arial"/>
              </a:rPr>
              <a:t>p</a:t>
            </a:r>
            <a:r>
              <a:rPr lang="ro-MO" sz="1400" b="1" dirty="0">
                <a:solidFill>
                  <a:srgbClr val="0070C0"/>
                </a:solidFill>
                <a:latin typeface="+mj-lt"/>
                <a:cs typeface="Arial"/>
              </a:rPr>
              <a:t>ort</a:t>
            </a:r>
            <a:r>
              <a:rPr lang="ro-MO" sz="1400" b="1" spc="30" dirty="0">
                <a:solidFill>
                  <a:srgbClr val="0070C0"/>
                </a:solidFill>
                <a:latin typeface="+mj-lt"/>
                <a:cs typeface="Times New Roman"/>
              </a:rPr>
              <a:t> </a:t>
            </a:r>
            <a:r>
              <a:rPr lang="ro-MO" sz="1400" b="1" spc="-8" dirty="0">
                <a:solidFill>
                  <a:srgbClr val="0070C0"/>
                </a:solidFill>
                <a:latin typeface="+mj-lt"/>
                <a:cs typeface="Arial"/>
              </a:rPr>
              <a:t>pentru</a:t>
            </a:r>
            <a:r>
              <a:rPr lang="ro-MO" sz="1400" b="1" spc="-4" dirty="0">
                <a:solidFill>
                  <a:srgbClr val="0070C0"/>
                </a:solidFill>
                <a:latin typeface="+mj-lt"/>
                <a:cs typeface="Times New Roman"/>
              </a:rPr>
              <a:t> </a:t>
            </a:r>
            <a:r>
              <a:rPr lang="ro-MO" sz="1400" b="1" spc="-4" dirty="0">
                <a:solidFill>
                  <a:srgbClr val="0070C0"/>
                </a:solidFill>
                <a:latin typeface="+mj-lt"/>
                <a:cs typeface="Arial"/>
              </a:rPr>
              <a:t>af</a:t>
            </a:r>
            <a:r>
              <a:rPr lang="ro-MO" sz="1400" b="1" spc="-8" dirty="0">
                <a:solidFill>
                  <a:srgbClr val="0070C0"/>
                </a:solidFill>
                <a:latin typeface="+mj-lt"/>
                <a:cs typeface="Arial"/>
              </a:rPr>
              <a:t>a</a:t>
            </a:r>
            <a:r>
              <a:rPr lang="ro-MO" sz="1400" b="1" spc="-4" dirty="0">
                <a:solidFill>
                  <a:srgbClr val="0070C0"/>
                </a:solidFill>
                <a:latin typeface="+mj-lt"/>
                <a:cs typeface="Arial"/>
              </a:rPr>
              <a:t>c</a:t>
            </a:r>
            <a:r>
              <a:rPr lang="ro-MO" sz="1400" b="1" spc="-8" dirty="0">
                <a:solidFill>
                  <a:srgbClr val="0070C0"/>
                </a:solidFill>
                <a:latin typeface="+mj-lt"/>
                <a:cs typeface="Arial"/>
              </a:rPr>
              <a:t>e</a:t>
            </a:r>
            <a:r>
              <a:rPr lang="ro-MO" sz="1400" b="1" spc="-11" dirty="0">
                <a:solidFill>
                  <a:srgbClr val="0070C0"/>
                </a:solidFill>
                <a:latin typeface="+mj-lt"/>
                <a:cs typeface="Arial"/>
              </a:rPr>
              <a:t>r</a:t>
            </a:r>
            <a:r>
              <a:rPr lang="ro-MO" sz="1400" b="1" spc="-4" dirty="0">
                <a:solidFill>
                  <a:srgbClr val="0070C0"/>
                </a:solidFill>
                <a:latin typeface="+mj-lt"/>
                <a:cs typeface="Arial"/>
              </a:rPr>
              <a:t>i</a:t>
            </a:r>
            <a:r>
              <a:rPr lang="ro-MO" sz="1400" b="1" spc="45" dirty="0">
                <a:solidFill>
                  <a:srgbClr val="0070C0"/>
                </a:solidFill>
                <a:latin typeface="+mj-lt"/>
                <a:cs typeface="Times New Roman"/>
              </a:rPr>
              <a:t> </a:t>
            </a:r>
            <a:r>
              <a:rPr lang="ro-MO" sz="1400" b="1" spc="-11" dirty="0">
                <a:solidFill>
                  <a:srgbClr val="0070C0"/>
                </a:solidFill>
                <a:latin typeface="+mj-lt"/>
                <a:cs typeface="Arial"/>
              </a:rPr>
              <a:t>n</a:t>
            </a:r>
            <a:r>
              <a:rPr lang="ro-MO" sz="1400" b="1" spc="-8" dirty="0">
                <a:solidFill>
                  <a:srgbClr val="0070C0"/>
                </a:solidFill>
                <a:latin typeface="+mj-lt"/>
                <a:cs typeface="Arial"/>
              </a:rPr>
              <a:t>o</a:t>
            </a:r>
            <a:r>
              <a:rPr lang="ro-MO" sz="1400" b="1" spc="-11" dirty="0">
                <a:solidFill>
                  <a:srgbClr val="0070C0"/>
                </a:solidFill>
                <a:latin typeface="+mj-lt"/>
                <a:cs typeface="Arial"/>
              </a:rPr>
              <a:t>u</a:t>
            </a:r>
            <a:r>
              <a:rPr lang="ro-MO" sz="1400" b="1" spc="38" dirty="0">
                <a:solidFill>
                  <a:srgbClr val="0070C0"/>
                </a:solidFill>
                <a:latin typeface="+mj-lt"/>
                <a:cs typeface="Times New Roman"/>
              </a:rPr>
              <a:t> </a:t>
            </a:r>
            <a:r>
              <a:rPr lang="ro-MO" sz="1400" b="1" spc="-8" dirty="0">
                <a:solidFill>
                  <a:srgbClr val="0070C0"/>
                </a:solidFill>
                <a:latin typeface="+mj-lt"/>
                <a:cs typeface="Arial"/>
              </a:rPr>
              <a:t>c</a:t>
            </a:r>
            <a:r>
              <a:rPr lang="ro-MO" sz="1400" b="1" spc="-4" dirty="0">
                <a:solidFill>
                  <a:srgbClr val="0070C0"/>
                </a:solidFill>
                <a:latin typeface="+mj-lt"/>
                <a:cs typeface="Arial"/>
              </a:rPr>
              <a:t>r</a:t>
            </a:r>
            <a:r>
              <a:rPr lang="ro-MO" sz="1400" b="1" spc="-8" dirty="0">
                <a:solidFill>
                  <a:srgbClr val="0070C0"/>
                </a:solidFill>
                <a:latin typeface="+mj-lt"/>
                <a:cs typeface="Arial"/>
              </a:rPr>
              <a:t>e</a:t>
            </a:r>
            <a:r>
              <a:rPr lang="ro-MO" sz="1400" b="1" spc="-4" dirty="0">
                <a:solidFill>
                  <a:srgbClr val="0070C0"/>
                </a:solidFill>
                <a:latin typeface="+mj-lt"/>
                <a:cs typeface="Arial"/>
              </a:rPr>
              <a:t>ate</a:t>
            </a:r>
          </a:p>
          <a:p>
            <a:pPr marL="161449" marR="154781" algn="ctr">
              <a:lnSpc>
                <a:spcPts val="1454"/>
              </a:lnSpc>
            </a:pPr>
            <a:endParaRPr lang="ro-MO" sz="800" dirty="0">
              <a:solidFill>
                <a:srgbClr val="0070C0"/>
              </a:solidFill>
              <a:latin typeface="+mj-lt"/>
              <a:cs typeface="Arial"/>
            </a:endParaRPr>
          </a:p>
          <a:p>
            <a:pPr marL="161449" marR="154781" algn="ctr">
              <a:lnSpc>
                <a:spcPts val="1454"/>
              </a:lnSpc>
            </a:pPr>
            <a:r>
              <a:rPr lang="ro-MO" sz="1400" b="1" dirty="0">
                <a:solidFill>
                  <a:schemeClr val="bg2">
                    <a:lumMod val="50000"/>
                  </a:schemeClr>
                </a:solidFill>
                <a:latin typeface="+mj-lt"/>
                <a:cs typeface="Arial"/>
              </a:rPr>
              <a:t>Inv</a:t>
            </a:r>
            <a:r>
              <a:rPr lang="ro-MO" sz="1400" b="1" spc="-8" dirty="0">
                <a:solidFill>
                  <a:schemeClr val="bg2">
                    <a:lumMod val="50000"/>
                  </a:schemeClr>
                </a:solidFill>
                <a:latin typeface="+mj-lt"/>
                <a:cs typeface="Arial"/>
              </a:rPr>
              <a:t>e</a:t>
            </a:r>
            <a:r>
              <a:rPr lang="ro-MO" sz="1400" b="1" dirty="0">
                <a:solidFill>
                  <a:schemeClr val="bg2">
                    <a:lumMod val="50000"/>
                  </a:schemeClr>
                </a:solidFill>
                <a:latin typeface="+mj-lt"/>
                <a:cs typeface="Arial"/>
              </a:rPr>
              <a:t>stiții la</a:t>
            </a:r>
            <a:r>
              <a:rPr lang="ro-MO" sz="1400" b="1" spc="4" dirty="0">
                <a:solidFill>
                  <a:schemeClr val="bg2">
                    <a:lumMod val="50000"/>
                  </a:schemeClr>
                </a:solidFill>
                <a:latin typeface="+mj-lt"/>
                <a:cs typeface="Arial"/>
              </a:rPr>
              <a:t> </a:t>
            </a:r>
            <a:r>
              <a:rPr lang="ro-MO" sz="1400" b="1" dirty="0">
                <a:solidFill>
                  <a:schemeClr val="bg2">
                    <a:lumMod val="50000"/>
                  </a:schemeClr>
                </a:solidFill>
                <a:latin typeface="+mj-lt"/>
                <a:cs typeface="Arial"/>
              </a:rPr>
              <a:t>scară re</a:t>
            </a:r>
            <a:r>
              <a:rPr lang="ro-MO" sz="1400" b="1" spc="-8" dirty="0">
                <a:solidFill>
                  <a:schemeClr val="bg2">
                    <a:lumMod val="50000"/>
                  </a:schemeClr>
                </a:solidFill>
                <a:latin typeface="+mj-lt"/>
                <a:cs typeface="Arial"/>
              </a:rPr>
              <a:t>d</a:t>
            </a:r>
            <a:r>
              <a:rPr lang="ro-MO" sz="1400" b="1" dirty="0">
                <a:solidFill>
                  <a:schemeClr val="bg2">
                    <a:lumMod val="50000"/>
                  </a:schemeClr>
                </a:solidFill>
                <a:latin typeface="+mj-lt"/>
                <a:cs typeface="Arial"/>
              </a:rPr>
              <a:t>usă</a:t>
            </a:r>
          </a:p>
          <a:p>
            <a:pPr algn="ctr">
              <a:lnSpc>
                <a:spcPts val="1358"/>
              </a:lnSpc>
            </a:pPr>
            <a:r>
              <a:rPr lang="ro-MO" sz="1400" b="1" spc="-11" dirty="0">
                <a:solidFill>
                  <a:schemeClr val="bg2">
                    <a:lumMod val="50000"/>
                  </a:schemeClr>
                </a:solidFill>
                <a:latin typeface="+mj-lt"/>
                <a:cs typeface="Arial"/>
              </a:rPr>
              <a:t>+</a:t>
            </a:r>
            <a:endParaRPr lang="ro-MO" sz="1400" dirty="0">
              <a:solidFill>
                <a:schemeClr val="bg2">
                  <a:lumMod val="50000"/>
                </a:schemeClr>
              </a:solidFill>
              <a:latin typeface="+mj-lt"/>
              <a:cs typeface="Arial"/>
            </a:endParaRPr>
          </a:p>
          <a:p>
            <a:pPr marL="51435" marR="46673" algn="ctr">
              <a:lnSpc>
                <a:spcPts val="1454"/>
              </a:lnSpc>
              <a:spcBef>
                <a:spcPts val="105"/>
              </a:spcBef>
            </a:pPr>
            <a:r>
              <a:rPr lang="ro-MO" sz="1400" dirty="0">
                <a:latin typeface="+mj-lt"/>
                <a:cs typeface="Arial"/>
              </a:rPr>
              <a:t>su</a:t>
            </a:r>
            <a:r>
              <a:rPr lang="ro-MO" sz="1400" spc="-8" dirty="0">
                <a:latin typeface="+mj-lt"/>
                <a:cs typeface="Arial"/>
              </a:rPr>
              <a:t>p</a:t>
            </a:r>
            <a:r>
              <a:rPr lang="ro-MO" sz="1400" spc="-11" dirty="0">
                <a:latin typeface="+mj-lt"/>
                <a:cs typeface="Arial"/>
              </a:rPr>
              <a:t>or</a:t>
            </a:r>
            <a:r>
              <a:rPr lang="ro-MO" sz="1400" spc="-4" dirty="0">
                <a:latin typeface="+mj-lt"/>
                <a:cs typeface="Arial"/>
              </a:rPr>
              <a:t>t</a:t>
            </a:r>
            <a:r>
              <a:rPr lang="ro-MO" sz="1400" spc="38" dirty="0">
                <a:latin typeface="+mj-lt"/>
                <a:cs typeface="Times New Roman"/>
              </a:rPr>
              <a:t> </a:t>
            </a:r>
            <a:r>
              <a:rPr lang="ro-MO" sz="1400" dirty="0">
                <a:latin typeface="+mj-lt"/>
                <a:cs typeface="Arial"/>
              </a:rPr>
              <a:t>în</a:t>
            </a:r>
            <a:r>
              <a:rPr lang="ro-MO" sz="1400" dirty="0">
                <a:latin typeface="+mj-lt"/>
                <a:cs typeface="Times New Roman"/>
              </a:rPr>
              <a:t> </a:t>
            </a:r>
            <a:r>
              <a:rPr lang="ro-MO" sz="1400" spc="-4" dirty="0">
                <a:latin typeface="+mj-lt"/>
                <a:cs typeface="Arial"/>
              </a:rPr>
              <a:t>d</a:t>
            </a:r>
            <a:r>
              <a:rPr lang="ro-MO" sz="1400" spc="-8" dirty="0">
                <a:latin typeface="+mj-lt"/>
                <a:cs typeface="Arial"/>
              </a:rPr>
              <a:t>e</a:t>
            </a:r>
            <a:r>
              <a:rPr lang="ro-MO" sz="1400" dirty="0">
                <a:latin typeface="+mj-lt"/>
                <a:cs typeface="Arial"/>
              </a:rPr>
              <a:t>zvo</a:t>
            </a:r>
            <a:r>
              <a:rPr lang="ro-MO" sz="1400" spc="-8" dirty="0">
                <a:latin typeface="+mj-lt"/>
                <a:cs typeface="Arial"/>
              </a:rPr>
              <a:t>l</a:t>
            </a:r>
            <a:r>
              <a:rPr lang="ro-MO" sz="1400" dirty="0">
                <a:latin typeface="+mj-lt"/>
                <a:cs typeface="Arial"/>
              </a:rPr>
              <a:t>tar</a:t>
            </a:r>
            <a:r>
              <a:rPr lang="ro-MO" sz="1400" spc="-8" dirty="0">
                <a:latin typeface="+mj-lt"/>
                <a:cs typeface="Arial"/>
              </a:rPr>
              <a:t>e</a:t>
            </a:r>
            <a:r>
              <a:rPr lang="ro-MO" sz="1400" dirty="0">
                <a:latin typeface="+mj-lt"/>
                <a:cs typeface="Arial"/>
              </a:rPr>
              <a:t>a</a:t>
            </a:r>
            <a:r>
              <a:rPr lang="ro-MO" sz="1400" spc="53" dirty="0">
                <a:latin typeface="+mj-lt"/>
                <a:cs typeface="Times New Roman"/>
              </a:rPr>
              <a:t> </a:t>
            </a:r>
            <a:r>
              <a:rPr lang="ro-MO" sz="1400" spc="-4" dirty="0">
                <a:latin typeface="+mj-lt"/>
                <a:cs typeface="Arial"/>
              </a:rPr>
              <a:t>af</a:t>
            </a:r>
            <a:r>
              <a:rPr lang="ro-MO" sz="1400" spc="-8" dirty="0">
                <a:latin typeface="+mj-lt"/>
                <a:cs typeface="Arial"/>
              </a:rPr>
              <a:t>a</a:t>
            </a:r>
            <a:r>
              <a:rPr lang="ro-MO" sz="1400" dirty="0">
                <a:latin typeface="+mj-lt"/>
                <a:cs typeface="Arial"/>
              </a:rPr>
              <a:t>cer</a:t>
            </a:r>
            <a:r>
              <a:rPr lang="ro-MO" sz="1400" spc="-8" dirty="0">
                <a:latin typeface="+mj-lt"/>
                <a:cs typeface="Arial"/>
              </a:rPr>
              <a:t>i</a:t>
            </a:r>
            <a:r>
              <a:rPr lang="ro-MO" sz="1400" dirty="0">
                <a:latin typeface="+mj-lt"/>
                <a:cs typeface="Arial"/>
              </a:rPr>
              <a:t>i și pregătirea </a:t>
            </a:r>
            <a:r>
              <a:rPr lang="ro-MO" sz="1400" spc="-8" dirty="0">
                <a:latin typeface="+mj-lt"/>
                <a:cs typeface="Arial"/>
              </a:rPr>
              <a:t>pen</a:t>
            </a:r>
            <a:r>
              <a:rPr lang="ro-MO" sz="1400" dirty="0">
                <a:latin typeface="+mj-lt"/>
                <a:cs typeface="Arial"/>
              </a:rPr>
              <a:t>tru</a:t>
            </a:r>
          </a:p>
          <a:p>
            <a:pPr marL="476" algn="ctr">
              <a:lnSpc>
                <a:spcPts val="1538"/>
              </a:lnSpc>
            </a:pPr>
            <a:r>
              <a:rPr lang="ro-MO" sz="1400" spc="-90" dirty="0">
                <a:latin typeface="+mj-lt"/>
                <a:cs typeface="Arial"/>
              </a:rPr>
              <a:t>creșterea </a:t>
            </a:r>
            <a:r>
              <a:rPr lang="ro-MO" sz="1400" dirty="0">
                <a:latin typeface="+mj-lt"/>
                <a:cs typeface="Arial"/>
              </a:rPr>
              <a:t>ac</a:t>
            </a:r>
            <a:r>
              <a:rPr lang="ro-MO" sz="1400" spc="-8" dirty="0">
                <a:latin typeface="+mj-lt"/>
                <a:cs typeface="Arial"/>
              </a:rPr>
              <a:t>e</a:t>
            </a:r>
            <a:r>
              <a:rPr lang="ro-MO" sz="1400" dirty="0">
                <a:latin typeface="+mj-lt"/>
                <a:cs typeface="Arial"/>
              </a:rPr>
              <a:t>steia</a:t>
            </a:r>
          </a:p>
        </p:txBody>
      </p:sp>
      <p:sp>
        <p:nvSpPr>
          <p:cNvPr id="11" name="object 11"/>
          <p:cNvSpPr txBox="1"/>
          <p:nvPr/>
        </p:nvSpPr>
        <p:spPr>
          <a:xfrm>
            <a:off x="4355976" y="3789040"/>
            <a:ext cx="1512168" cy="1908151"/>
          </a:xfrm>
          <a:prstGeom prst="rect">
            <a:avLst/>
          </a:prstGeom>
        </p:spPr>
        <p:txBody>
          <a:bodyPr vert="horz" wrap="square" lIns="0" tIns="0" rIns="0" bIns="0" rtlCol="0">
            <a:spAutoFit/>
          </a:bodyPr>
          <a:lstStyle/>
          <a:p>
            <a:pPr marL="953" algn="ctr"/>
            <a:r>
              <a:rPr lang="ro-RO" sz="1400" b="1" spc="-8" dirty="0">
                <a:solidFill>
                  <a:srgbClr val="0070C0"/>
                </a:solidFill>
                <a:latin typeface="+mj-lt"/>
                <a:cs typeface="Arial"/>
              </a:rPr>
              <a:t>Suport pentru</a:t>
            </a:r>
          </a:p>
          <a:p>
            <a:pPr algn="ctr"/>
            <a:r>
              <a:rPr lang="ro-RO" sz="1400" b="1" spc="-8" dirty="0">
                <a:solidFill>
                  <a:srgbClr val="0070C0"/>
                </a:solidFill>
                <a:latin typeface="+mj-lt"/>
                <a:cs typeface="Arial"/>
              </a:rPr>
              <a:t>companii în creștere</a:t>
            </a:r>
          </a:p>
          <a:p>
            <a:pPr algn="ctr">
              <a:lnSpc>
                <a:spcPts val="1454"/>
              </a:lnSpc>
            </a:pPr>
            <a:r>
              <a:rPr lang="ro-MO" sz="1400" b="1" spc="-8" dirty="0">
                <a:solidFill>
                  <a:schemeClr val="bg2">
                    <a:lumMod val="50000"/>
                  </a:schemeClr>
                </a:solidFill>
                <a:latin typeface="+mj-lt"/>
                <a:cs typeface="Arial"/>
              </a:rPr>
              <a:t>I</a:t>
            </a:r>
            <a:r>
              <a:rPr lang="ro-MO" sz="1400" b="1" dirty="0">
                <a:solidFill>
                  <a:schemeClr val="bg2">
                    <a:lumMod val="50000"/>
                  </a:schemeClr>
                </a:solidFill>
                <a:latin typeface="+mj-lt"/>
                <a:cs typeface="Arial"/>
              </a:rPr>
              <a:t>nvesti</a:t>
            </a:r>
            <a:r>
              <a:rPr lang="ro-MO" sz="1400" b="1" spc="4" dirty="0">
                <a:solidFill>
                  <a:schemeClr val="bg2">
                    <a:lumMod val="50000"/>
                  </a:schemeClr>
                </a:solidFill>
                <a:latin typeface="+mj-lt"/>
                <a:cs typeface="Arial"/>
              </a:rPr>
              <a:t>ț</a:t>
            </a:r>
            <a:r>
              <a:rPr lang="ro-MO" sz="1400" b="1" dirty="0">
                <a:solidFill>
                  <a:schemeClr val="bg2">
                    <a:lumMod val="50000"/>
                  </a:schemeClr>
                </a:solidFill>
                <a:latin typeface="+mj-lt"/>
                <a:cs typeface="Arial"/>
              </a:rPr>
              <a:t>ii</a:t>
            </a:r>
            <a:r>
              <a:rPr lang="ro-MO" sz="1400" b="1" spc="-11" dirty="0">
                <a:solidFill>
                  <a:schemeClr val="bg2">
                    <a:lumMod val="50000"/>
                  </a:schemeClr>
                </a:solidFill>
                <a:latin typeface="+mj-lt"/>
                <a:cs typeface="Arial"/>
              </a:rPr>
              <a:t> </a:t>
            </a:r>
            <a:r>
              <a:rPr lang="ro-MO" sz="1400" b="1" dirty="0">
                <a:solidFill>
                  <a:schemeClr val="bg2">
                    <a:lumMod val="50000"/>
                  </a:schemeClr>
                </a:solidFill>
                <a:latin typeface="+mj-lt"/>
                <a:cs typeface="Arial"/>
              </a:rPr>
              <a:t>de</a:t>
            </a:r>
            <a:r>
              <a:rPr lang="ro-MO" sz="1400" b="1" spc="4" dirty="0">
                <a:solidFill>
                  <a:schemeClr val="bg2">
                    <a:lumMod val="50000"/>
                  </a:schemeClr>
                </a:solidFill>
                <a:latin typeface="+mj-lt"/>
                <a:cs typeface="Arial"/>
              </a:rPr>
              <a:t> </a:t>
            </a:r>
            <a:r>
              <a:rPr lang="ro-MO" sz="1400" b="1" dirty="0">
                <a:solidFill>
                  <a:schemeClr val="bg2">
                    <a:lumMod val="50000"/>
                  </a:schemeClr>
                </a:solidFill>
                <a:latin typeface="+mj-lt"/>
                <a:cs typeface="Arial"/>
              </a:rPr>
              <a:t>scară</a:t>
            </a:r>
            <a:r>
              <a:rPr lang="ro-MO" sz="1400" b="1" spc="-8" dirty="0">
                <a:solidFill>
                  <a:schemeClr val="bg2">
                    <a:lumMod val="50000"/>
                  </a:schemeClr>
                </a:solidFill>
                <a:latin typeface="+mj-lt"/>
                <a:cs typeface="Arial"/>
              </a:rPr>
              <a:t> </a:t>
            </a:r>
            <a:r>
              <a:rPr lang="ro-MO" sz="1400" b="1" dirty="0">
                <a:solidFill>
                  <a:schemeClr val="bg2">
                    <a:lumMod val="50000"/>
                  </a:schemeClr>
                </a:solidFill>
                <a:latin typeface="+mj-lt"/>
                <a:cs typeface="Arial"/>
              </a:rPr>
              <a:t>ma</a:t>
            </a:r>
            <a:r>
              <a:rPr lang="ro-MO" sz="1400" b="1" spc="-8" dirty="0">
                <a:solidFill>
                  <a:schemeClr val="bg2">
                    <a:lumMod val="50000"/>
                  </a:schemeClr>
                </a:solidFill>
                <a:latin typeface="+mj-lt"/>
                <a:cs typeface="Arial"/>
              </a:rPr>
              <a:t>r</a:t>
            </a:r>
            <a:r>
              <a:rPr lang="ro-MO" sz="1400" b="1" dirty="0">
                <a:solidFill>
                  <a:schemeClr val="bg2">
                    <a:lumMod val="50000"/>
                  </a:schemeClr>
                </a:solidFill>
                <a:latin typeface="+mj-lt"/>
                <a:cs typeface="Arial"/>
              </a:rPr>
              <a:t>e</a:t>
            </a:r>
          </a:p>
          <a:p>
            <a:pPr marL="1429" algn="ctr">
              <a:lnSpc>
                <a:spcPts val="1376"/>
              </a:lnSpc>
            </a:pPr>
            <a:r>
              <a:rPr lang="ro-MO" sz="1400" b="1" dirty="0">
                <a:solidFill>
                  <a:schemeClr val="bg2">
                    <a:lumMod val="50000"/>
                  </a:schemeClr>
                </a:solidFill>
                <a:latin typeface="+mj-lt"/>
                <a:cs typeface="Arial"/>
              </a:rPr>
              <a:t>+</a:t>
            </a:r>
            <a:endParaRPr lang="ro-MO" sz="1400" dirty="0">
              <a:solidFill>
                <a:schemeClr val="bg2">
                  <a:lumMod val="50000"/>
                </a:schemeClr>
              </a:solidFill>
              <a:latin typeface="+mj-lt"/>
              <a:cs typeface="Arial"/>
            </a:endParaRPr>
          </a:p>
          <a:p>
            <a:pPr marL="9525" marR="3810" indent="476" algn="ctr">
              <a:lnSpc>
                <a:spcPts val="1379"/>
              </a:lnSpc>
              <a:spcBef>
                <a:spcPts val="94"/>
              </a:spcBef>
            </a:pPr>
            <a:r>
              <a:rPr lang="ro-MO" sz="1400" dirty="0">
                <a:latin typeface="+mj-lt"/>
                <a:cs typeface="Arial"/>
              </a:rPr>
              <a:t>suport</a:t>
            </a:r>
            <a:r>
              <a:rPr lang="ro-MO" sz="1400" spc="34" dirty="0">
                <a:latin typeface="+mj-lt"/>
                <a:cs typeface="Times New Roman"/>
              </a:rPr>
              <a:t> </a:t>
            </a:r>
            <a:r>
              <a:rPr lang="ro-MO" sz="1400" dirty="0">
                <a:latin typeface="+mj-lt"/>
                <a:cs typeface="Arial"/>
              </a:rPr>
              <a:t>consultativ</a:t>
            </a:r>
            <a:r>
              <a:rPr lang="ro-MO" sz="1400" dirty="0">
                <a:latin typeface="+mj-lt"/>
                <a:cs typeface="Times New Roman"/>
              </a:rPr>
              <a:t> </a:t>
            </a:r>
            <a:r>
              <a:rPr lang="ro-MO" sz="1400" dirty="0">
                <a:latin typeface="+mj-lt"/>
                <a:cs typeface="Arial"/>
              </a:rPr>
              <a:t>d</a:t>
            </a:r>
            <a:r>
              <a:rPr lang="ro-MO" sz="1400" spc="4" dirty="0">
                <a:latin typeface="+mj-lt"/>
                <a:cs typeface="Arial"/>
              </a:rPr>
              <a:t>i</a:t>
            </a:r>
            <a:r>
              <a:rPr lang="ro-MO" sz="1400" dirty="0">
                <a:latin typeface="+mj-lt"/>
                <a:cs typeface="Arial"/>
              </a:rPr>
              <a:t>recț</a:t>
            </a:r>
            <a:r>
              <a:rPr lang="ro-MO" sz="1400" spc="4" dirty="0">
                <a:latin typeface="+mj-lt"/>
                <a:cs typeface="Arial"/>
              </a:rPr>
              <a:t>i</a:t>
            </a:r>
            <a:r>
              <a:rPr lang="ro-MO" sz="1400" dirty="0">
                <a:latin typeface="+mj-lt"/>
                <a:cs typeface="Arial"/>
              </a:rPr>
              <a:t>onat</a:t>
            </a:r>
            <a:r>
              <a:rPr lang="ro-MO" sz="1400" spc="-8" dirty="0">
                <a:latin typeface="+mj-lt"/>
                <a:cs typeface="Arial"/>
              </a:rPr>
              <a:t> </a:t>
            </a:r>
            <a:r>
              <a:rPr lang="ro-MO" sz="1400" dirty="0">
                <a:latin typeface="+mj-lt"/>
                <a:cs typeface="Arial"/>
              </a:rPr>
              <a:t>spre ma</a:t>
            </a:r>
            <a:r>
              <a:rPr lang="ro-MO" sz="1400" spc="-15" dirty="0">
                <a:latin typeface="+mj-lt"/>
                <a:cs typeface="Arial"/>
              </a:rPr>
              <a:t>x</a:t>
            </a:r>
            <a:r>
              <a:rPr lang="ro-MO" sz="1400" dirty="0">
                <a:latin typeface="+mj-lt"/>
                <a:cs typeface="Arial"/>
              </a:rPr>
              <a:t>imizarea</a:t>
            </a:r>
            <a:r>
              <a:rPr lang="ro-MO" sz="1400" spc="30" dirty="0">
                <a:latin typeface="+mj-lt"/>
                <a:cs typeface="Times New Roman"/>
              </a:rPr>
              <a:t> </a:t>
            </a:r>
            <a:r>
              <a:rPr lang="ro-RO" sz="1400" dirty="0">
                <a:latin typeface="+mj-lt"/>
                <a:cs typeface="Arial"/>
              </a:rPr>
              <a:t>impac</a:t>
            </a:r>
            <a:r>
              <a:rPr lang="ro-RO" sz="1400" spc="-8" dirty="0">
                <a:latin typeface="+mj-lt"/>
                <a:cs typeface="Arial"/>
              </a:rPr>
              <a:t>t</a:t>
            </a:r>
            <a:r>
              <a:rPr lang="ro-RO" sz="1400" spc="-4" dirty="0">
                <a:latin typeface="+mj-lt"/>
                <a:cs typeface="Arial"/>
              </a:rPr>
              <a:t>u</a:t>
            </a:r>
            <a:r>
              <a:rPr lang="ro-RO" sz="1400" dirty="0">
                <a:latin typeface="+mj-lt"/>
                <a:cs typeface="Arial"/>
              </a:rPr>
              <a:t>l</a:t>
            </a:r>
            <a:r>
              <a:rPr lang="ro-RO" sz="1400" spc="-4" dirty="0">
                <a:latin typeface="+mj-lt"/>
                <a:cs typeface="Arial"/>
              </a:rPr>
              <a:t>ui</a:t>
            </a:r>
            <a:r>
              <a:rPr sz="1400" spc="-4" dirty="0">
                <a:latin typeface="+mj-lt"/>
                <a:cs typeface="Times New Roman"/>
              </a:rPr>
              <a:t> </a:t>
            </a:r>
            <a:r>
              <a:rPr lang="ro-RO" sz="1400" dirty="0">
                <a:latin typeface="+mj-lt"/>
                <a:cs typeface="Arial"/>
              </a:rPr>
              <a:t>investi</a:t>
            </a:r>
            <a:r>
              <a:rPr lang="ro-RO" sz="1400" spc="4" dirty="0">
                <a:latin typeface="+mj-lt"/>
                <a:cs typeface="Arial"/>
              </a:rPr>
              <a:t>ț</a:t>
            </a:r>
            <a:r>
              <a:rPr lang="ro-RO" sz="1400" dirty="0">
                <a:latin typeface="+mj-lt"/>
                <a:cs typeface="Arial"/>
              </a:rPr>
              <a:t>ii</a:t>
            </a:r>
            <a:r>
              <a:rPr lang="ro-RO" sz="1400" spc="-8" dirty="0">
                <a:latin typeface="+mj-lt"/>
                <a:cs typeface="Arial"/>
              </a:rPr>
              <a:t>l</a:t>
            </a:r>
            <a:r>
              <a:rPr lang="ro-RO" sz="1400" dirty="0">
                <a:latin typeface="+mj-lt"/>
                <a:cs typeface="Arial"/>
              </a:rPr>
              <a:t>or</a:t>
            </a:r>
          </a:p>
        </p:txBody>
      </p:sp>
      <p:sp>
        <p:nvSpPr>
          <p:cNvPr id="24" name="Title 1">
            <a:extLst>
              <a:ext uri="{FF2B5EF4-FFF2-40B4-BE49-F238E27FC236}">
                <a16:creationId xmlns:a16="http://schemas.microsoft.com/office/drawing/2014/main" id="{FD20C14D-B81E-4670-AAEA-8F74A6AE0588}"/>
              </a:ext>
            </a:extLst>
          </p:cNvPr>
          <p:cNvSpPr txBox="1">
            <a:spLocks/>
          </p:cNvSpPr>
          <p:nvPr/>
        </p:nvSpPr>
        <p:spPr>
          <a:xfrm>
            <a:off x="539552" y="836712"/>
            <a:ext cx="4608512" cy="756947"/>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o-RO" sz="2000" b="1" dirty="0">
                <a:solidFill>
                  <a:srgbClr val="007F52"/>
                </a:solidFill>
                <a:latin typeface="Tahoma" panose="020B0604030504040204" pitchFamily="34" charset="0"/>
                <a:ea typeface="Tahoma" panose="020B0604030504040204" pitchFamily="34" charset="0"/>
                <a:cs typeface="Tahoma" panose="020B0604030504040204" pitchFamily="34" charset="0"/>
              </a:rPr>
              <a:t>Programul ”Femei în afaceri”</a:t>
            </a:r>
            <a:endParaRPr lang="en-US" sz="2000" b="1" dirty="0">
              <a:solidFill>
                <a:srgbClr val="007F52"/>
              </a:solidFill>
              <a:latin typeface="Tahoma" panose="020B0604030504040204" pitchFamily="34" charset="0"/>
              <a:ea typeface="Tahoma" panose="020B0604030504040204" pitchFamily="34" charset="0"/>
              <a:cs typeface="Tahoma" panose="020B0604030504040204" pitchFamily="34" charset="0"/>
            </a:endParaRPr>
          </a:p>
        </p:txBody>
      </p:sp>
      <p:sp>
        <p:nvSpPr>
          <p:cNvPr id="29" name="Hexagon 28">
            <a:extLst>
              <a:ext uri="{FF2B5EF4-FFF2-40B4-BE49-F238E27FC236}">
                <a16:creationId xmlns:a16="http://schemas.microsoft.com/office/drawing/2014/main" id="{2D1AE22E-F51C-4FFF-A3C3-1EF4F2E8521C}"/>
              </a:ext>
            </a:extLst>
          </p:cNvPr>
          <p:cNvSpPr/>
          <p:nvPr/>
        </p:nvSpPr>
        <p:spPr>
          <a:xfrm>
            <a:off x="395536" y="3645024"/>
            <a:ext cx="2232680" cy="2103122"/>
          </a:xfrm>
          <a:prstGeom prst="hexagon">
            <a:avLst/>
          </a:prstGeom>
          <a:noFill/>
          <a:ln w="50800">
            <a:solidFill>
              <a:srgbClr val="096F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2" name="Hexagon 31">
            <a:extLst>
              <a:ext uri="{FF2B5EF4-FFF2-40B4-BE49-F238E27FC236}">
                <a16:creationId xmlns:a16="http://schemas.microsoft.com/office/drawing/2014/main" id="{16B148BD-11A3-4907-AB0B-E01621A79947}"/>
              </a:ext>
            </a:extLst>
          </p:cNvPr>
          <p:cNvSpPr/>
          <p:nvPr/>
        </p:nvSpPr>
        <p:spPr>
          <a:xfrm>
            <a:off x="2195736" y="3645024"/>
            <a:ext cx="2232248" cy="2103122"/>
          </a:xfrm>
          <a:prstGeom prst="hexagon">
            <a:avLst/>
          </a:prstGeom>
          <a:noFill/>
          <a:ln w="50800">
            <a:solidFill>
              <a:srgbClr val="BE2C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33" name="Hexagon 32">
            <a:extLst>
              <a:ext uri="{FF2B5EF4-FFF2-40B4-BE49-F238E27FC236}">
                <a16:creationId xmlns:a16="http://schemas.microsoft.com/office/drawing/2014/main" id="{1FEB0B38-2D63-48EF-9145-6E1E8A5EB31F}"/>
              </a:ext>
            </a:extLst>
          </p:cNvPr>
          <p:cNvSpPr/>
          <p:nvPr/>
        </p:nvSpPr>
        <p:spPr>
          <a:xfrm>
            <a:off x="3995936" y="3645024"/>
            <a:ext cx="2304256" cy="2103122"/>
          </a:xfrm>
          <a:prstGeom prst="hexagon">
            <a:avLst/>
          </a:prstGeom>
          <a:noFill/>
          <a:ln w="50800">
            <a:solidFill>
              <a:srgbClr val="2DB2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8" name="TextBox 27">
            <a:extLst>
              <a:ext uri="{FF2B5EF4-FFF2-40B4-BE49-F238E27FC236}">
                <a16:creationId xmlns:a16="http://schemas.microsoft.com/office/drawing/2014/main" id="{715CAE6A-4DB2-4610-9693-C922A80FBD64}"/>
              </a:ext>
            </a:extLst>
          </p:cNvPr>
          <p:cNvSpPr txBox="1"/>
          <p:nvPr/>
        </p:nvSpPr>
        <p:spPr>
          <a:xfrm>
            <a:off x="6444208" y="1052736"/>
            <a:ext cx="2520280" cy="4278094"/>
          </a:xfrm>
          <a:prstGeom prst="rect">
            <a:avLst/>
          </a:prstGeom>
          <a:noFill/>
        </p:spPr>
        <p:txBody>
          <a:bodyPr wrap="square" rtlCol="0">
            <a:spAutoFit/>
          </a:bodyPr>
          <a:lstStyle/>
          <a:p>
            <a:pPr lvl="0" algn="ctr"/>
            <a:r>
              <a:rPr lang="ro-RO" sz="2000" b="1" u="sng" dirty="0">
                <a:latin typeface="+mj-lt"/>
                <a:ea typeface="Tahoma" panose="020B0604030504040204" pitchFamily="34" charset="0"/>
                <a:cs typeface="Tahoma" panose="020B0604030504040204" pitchFamily="34" charset="0"/>
              </a:rPr>
              <a:t>Rezultate realizate: </a:t>
            </a:r>
          </a:p>
          <a:p>
            <a:pPr marL="342900" indent="-342900">
              <a:buFont typeface="Wingdings" pitchFamily="2" charset="2"/>
              <a:buChar char="ü"/>
            </a:pPr>
            <a:r>
              <a:rPr lang="ro-RO" sz="1400" b="1" dirty="0">
                <a:latin typeface="+mj-lt"/>
                <a:ea typeface="Tahoma" panose="020B0604030504040204" pitchFamily="34" charset="0"/>
                <a:cs typeface="Tahoma" panose="020B0604030504040204" pitchFamily="34" charset="0"/>
              </a:rPr>
              <a:t>703 femei instruite </a:t>
            </a:r>
            <a:r>
              <a:rPr lang="ro-RO" sz="1400" dirty="0">
                <a:latin typeface="+mj-lt"/>
                <a:ea typeface="Tahoma" panose="020B0604030504040204" pitchFamily="34" charset="0"/>
                <a:cs typeface="Tahoma" panose="020B0604030504040204" pitchFamily="34" charset="0"/>
              </a:rPr>
              <a:t>în domeniul antreprenorial;</a:t>
            </a:r>
          </a:p>
          <a:p>
            <a:pPr marL="342900" indent="-342900">
              <a:buFont typeface="Wingdings" pitchFamily="2" charset="2"/>
              <a:buChar char="ü"/>
            </a:pPr>
            <a:r>
              <a:rPr lang="ro-RO" sz="1400" b="1" dirty="0">
                <a:latin typeface="+mj-lt"/>
                <a:ea typeface="Tahoma" panose="020B0604030504040204" pitchFamily="34" charset="0"/>
                <a:cs typeface="Tahoma" panose="020B0604030504040204" pitchFamily="34" charset="0"/>
              </a:rPr>
              <a:t>3217 ore de asistență</a:t>
            </a:r>
            <a:r>
              <a:rPr lang="ro-RO" sz="1400" dirty="0">
                <a:latin typeface="+mj-lt"/>
                <a:ea typeface="Tahoma" panose="020B0604030504040204" pitchFamily="34" charset="0"/>
                <a:cs typeface="Tahoma" panose="020B0604030504040204" pitchFamily="34" charset="0"/>
              </a:rPr>
              <a:t> în procesul de lansare a afacerii prin consultanță și mentorat individual;</a:t>
            </a:r>
          </a:p>
          <a:p>
            <a:pPr marL="342900" indent="-342900">
              <a:buFont typeface="Wingdings" pitchFamily="2" charset="2"/>
              <a:buChar char="ü"/>
            </a:pPr>
            <a:r>
              <a:rPr lang="ro-RO" sz="1400" b="1" dirty="0">
                <a:latin typeface="+mj-lt"/>
                <a:ea typeface="Tahoma" panose="020B0604030504040204" pitchFamily="34" charset="0"/>
                <a:cs typeface="Tahoma" panose="020B0604030504040204" pitchFamily="34" charset="0"/>
              </a:rPr>
              <a:t>614 proiecte </a:t>
            </a:r>
            <a:r>
              <a:rPr lang="ro-RO" sz="1400" dirty="0">
                <a:latin typeface="+mj-lt"/>
                <a:ea typeface="Tahoma" panose="020B0604030504040204" pitchFamily="34" charset="0"/>
                <a:cs typeface="Tahoma" panose="020B0604030504040204" pitchFamily="34" charset="0"/>
              </a:rPr>
              <a:t>investiționale aprobate spre finanțare, în sumă totală de </a:t>
            </a:r>
            <a:r>
              <a:rPr lang="ro-RO" sz="1400" b="1" dirty="0">
                <a:latin typeface="+mj-lt"/>
                <a:ea typeface="Tahoma" panose="020B0604030504040204" pitchFamily="34" charset="0"/>
                <a:cs typeface="Tahoma" panose="020B0604030504040204" pitchFamily="34" charset="0"/>
              </a:rPr>
              <a:t>89,43</a:t>
            </a:r>
            <a:r>
              <a:rPr lang="ro-RO" sz="1400" dirty="0">
                <a:latin typeface="+mj-lt"/>
                <a:ea typeface="Tahoma" panose="020B0604030504040204" pitchFamily="34" charset="0"/>
                <a:cs typeface="Tahoma" panose="020B0604030504040204" pitchFamily="34" charset="0"/>
              </a:rPr>
              <a:t> </a:t>
            </a:r>
            <a:r>
              <a:rPr lang="ro-RO" sz="1400" b="1" dirty="0">
                <a:latin typeface="+mj-lt"/>
                <a:ea typeface="Tahoma" panose="020B0604030504040204" pitchFamily="34" charset="0"/>
                <a:cs typeface="Tahoma" panose="020B0604030504040204" pitchFamily="34" charset="0"/>
              </a:rPr>
              <a:t>mil. Lei </a:t>
            </a:r>
            <a:r>
              <a:rPr lang="ro-RO" sz="1400" dirty="0">
                <a:latin typeface="+mj-lt"/>
                <a:ea typeface="Tahoma" panose="020B0604030504040204" pitchFamily="34" charset="0"/>
                <a:cs typeface="Tahoma" panose="020B0604030504040204" pitchFamily="34" charset="0"/>
              </a:rPr>
              <a:t>dintre care:</a:t>
            </a:r>
          </a:p>
          <a:p>
            <a:pPr lvl="0"/>
            <a:r>
              <a:rPr lang="ro-RO" sz="1400" b="1" dirty="0">
                <a:solidFill>
                  <a:srgbClr val="007F52"/>
                </a:solidFill>
                <a:latin typeface="+mj-lt"/>
                <a:ea typeface="Tahoma" panose="020B0604030504040204" pitchFamily="34" charset="0"/>
                <a:cs typeface="Tahoma" panose="020B0604030504040204" pitchFamily="34" charset="0"/>
              </a:rPr>
              <a:t>       ➟</a:t>
            </a:r>
            <a:r>
              <a:rPr lang="ro-RO" sz="1400" b="1" dirty="0">
                <a:latin typeface="+mj-lt"/>
                <a:ea typeface="Tahoma" panose="020B0604030504040204" pitchFamily="34" charset="0"/>
                <a:cs typeface="Tahoma" panose="020B0604030504040204" pitchFamily="34" charset="0"/>
              </a:rPr>
              <a:t>605 </a:t>
            </a:r>
            <a:r>
              <a:rPr lang="ro-RO" sz="1400" dirty="0">
                <a:latin typeface="+mj-lt"/>
                <a:ea typeface="Tahoma" panose="020B0604030504040204" pitchFamily="34" charset="0"/>
                <a:cs typeface="Tahoma" panose="020B0604030504040204" pitchFamily="34" charset="0"/>
              </a:rPr>
              <a:t>granturi</a:t>
            </a:r>
            <a:r>
              <a:rPr lang="ro-RO" sz="1400" b="1" dirty="0">
                <a:latin typeface="+mj-lt"/>
                <a:ea typeface="Tahoma" panose="020B0604030504040204" pitchFamily="34" charset="0"/>
                <a:cs typeface="Tahoma" panose="020B0604030504040204" pitchFamily="34" charset="0"/>
              </a:rPr>
              <a:t> MICI </a:t>
            </a:r>
            <a:r>
              <a:rPr lang="ro-RO" sz="1400" dirty="0">
                <a:latin typeface="+mj-lt"/>
                <a:ea typeface="Tahoma" panose="020B0604030504040204" pitchFamily="34" charset="0"/>
                <a:cs typeface="Tahoma" panose="020B0604030504040204" pitchFamily="34" charset="0"/>
              </a:rPr>
              <a:t>în   sumă de</a:t>
            </a:r>
            <a:r>
              <a:rPr lang="ro-RO" sz="1400" b="1" dirty="0">
                <a:latin typeface="+mj-lt"/>
                <a:ea typeface="Tahoma" panose="020B0604030504040204" pitchFamily="34" charset="0"/>
                <a:cs typeface="Tahoma" panose="020B0604030504040204" pitchFamily="34" charset="0"/>
              </a:rPr>
              <a:t> 79,53 mil. Lei, și</a:t>
            </a:r>
          </a:p>
          <a:p>
            <a:pPr lvl="0"/>
            <a:r>
              <a:rPr lang="ro-RO" sz="1400" b="1" dirty="0">
                <a:solidFill>
                  <a:srgbClr val="007F52"/>
                </a:solidFill>
                <a:latin typeface="+mj-lt"/>
                <a:ea typeface="Tahoma" panose="020B0604030504040204" pitchFamily="34" charset="0"/>
                <a:cs typeface="Tahoma" panose="020B0604030504040204" pitchFamily="34" charset="0"/>
              </a:rPr>
              <a:t>       ➟</a:t>
            </a:r>
            <a:r>
              <a:rPr lang="ro-RO" sz="1400" b="1" dirty="0">
                <a:latin typeface="+mj-lt"/>
                <a:ea typeface="Tahoma" panose="020B0604030504040204" pitchFamily="34" charset="0"/>
                <a:cs typeface="Tahoma" panose="020B0604030504040204" pitchFamily="34" charset="0"/>
              </a:rPr>
              <a:t>9 </a:t>
            </a:r>
            <a:r>
              <a:rPr lang="ro-RO" sz="1400" dirty="0">
                <a:latin typeface="+mj-lt"/>
                <a:ea typeface="Tahoma" panose="020B0604030504040204" pitchFamily="34" charset="0"/>
                <a:cs typeface="Tahoma" panose="020B0604030504040204" pitchFamily="34" charset="0"/>
              </a:rPr>
              <a:t>granturi</a:t>
            </a:r>
            <a:r>
              <a:rPr lang="en-US" sz="1400" b="1" dirty="0">
                <a:latin typeface="+mj-lt"/>
                <a:ea typeface="Tahoma" panose="020B0604030504040204" pitchFamily="34" charset="0"/>
                <a:cs typeface="Tahoma" panose="020B0604030504040204" pitchFamily="34" charset="0"/>
              </a:rPr>
              <a:t> MARI </a:t>
            </a:r>
            <a:r>
              <a:rPr lang="ro-RO" sz="1400" dirty="0">
                <a:latin typeface="+mj-lt"/>
                <a:ea typeface="Tahoma" panose="020B0604030504040204" pitchFamily="34" charset="0"/>
                <a:cs typeface="Tahoma" panose="020B0604030504040204" pitchFamily="34" charset="0"/>
              </a:rPr>
              <a:t>în s</a:t>
            </a:r>
            <a:r>
              <a:rPr lang="en-US" sz="1400" dirty="0">
                <a:latin typeface="+mj-lt"/>
                <a:ea typeface="Tahoma" panose="020B0604030504040204" pitchFamily="34" charset="0"/>
                <a:cs typeface="Tahoma" panose="020B0604030504040204" pitchFamily="34" charset="0"/>
              </a:rPr>
              <a:t>um</a:t>
            </a:r>
            <a:r>
              <a:rPr lang="ro-MO" sz="1400" dirty="0">
                <a:latin typeface="+mj-lt"/>
                <a:ea typeface="Tahoma" panose="020B0604030504040204" pitchFamily="34" charset="0"/>
                <a:cs typeface="Tahoma" panose="020B0604030504040204" pitchFamily="34" charset="0"/>
              </a:rPr>
              <a:t>ă de </a:t>
            </a:r>
            <a:r>
              <a:rPr lang="en-US" sz="1400" b="1" dirty="0">
                <a:latin typeface="+mj-lt"/>
                <a:ea typeface="Tahoma" panose="020B0604030504040204" pitchFamily="34" charset="0"/>
                <a:cs typeface="Tahoma" panose="020B0604030504040204" pitchFamily="34" charset="0"/>
              </a:rPr>
              <a:t>9,9 mil.</a:t>
            </a:r>
            <a:r>
              <a:rPr lang="ro-MO" sz="1400" b="1" dirty="0">
                <a:latin typeface="+mj-lt"/>
                <a:ea typeface="Tahoma" panose="020B0604030504040204" pitchFamily="34" charset="0"/>
                <a:cs typeface="Tahoma" panose="020B0604030504040204" pitchFamily="34" charset="0"/>
              </a:rPr>
              <a:t> Lei.</a:t>
            </a:r>
          </a:p>
          <a:p>
            <a:pPr lvl="0">
              <a:buFont typeface="Wingdings" pitchFamily="2" charset="2"/>
              <a:buChar char="ü"/>
            </a:pPr>
            <a:r>
              <a:rPr lang="ro-MO" sz="1400" b="1" dirty="0">
                <a:latin typeface="+mj-lt"/>
                <a:ea typeface="Tahoma" panose="020B0604030504040204" pitchFamily="34" charset="0"/>
                <a:cs typeface="Tahoma" panose="020B0604030504040204" pitchFamily="34" charset="0"/>
              </a:rPr>
              <a:t>     Total Investiții în afaceri </a:t>
            </a:r>
            <a:r>
              <a:rPr lang="en-US" sz="1400" b="1" dirty="0">
                <a:latin typeface="+mj-lt"/>
                <a:ea typeface="Tahoma" panose="020B0604030504040204" pitchFamily="34" charset="0"/>
                <a:cs typeface="Tahoma" panose="020B0604030504040204" pitchFamily="34" charset="0"/>
              </a:rPr>
              <a:t> </a:t>
            </a:r>
            <a:r>
              <a:rPr lang="ro-MO" sz="1400" b="1" dirty="0">
                <a:latin typeface="+mj-lt"/>
                <a:ea typeface="Tahoma" panose="020B0604030504040204" pitchFamily="34" charset="0"/>
                <a:cs typeface="Tahoma" panose="020B0604030504040204" pitchFamily="34" charset="0"/>
              </a:rPr>
              <a:t>145,7 mil. lei.</a:t>
            </a:r>
          </a:p>
          <a:p>
            <a:pPr lvl="0">
              <a:buFont typeface="Wingdings" pitchFamily="2" charset="2"/>
              <a:buChar char="ü"/>
            </a:pPr>
            <a:r>
              <a:rPr lang="ro-MO" sz="1400" b="1" dirty="0">
                <a:latin typeface="+mj-lt"/>
                <a:ea typeface="Tahoma" panose="020B0604030504040204" pitchFamily="34" charset="0"/>
                <a:cs typeface="Tahoma" panose="020B0604030504040204" pitchFamily="34" charset="0"/>
              </a:rPr>
              <a:t>      </a:t>
            </a:r>
            <a:r>
              <a:rPr lang="ro-RO" sz="1400" b="1" dirty="0">
                <a:latin typeface="+mj-lt"/>
                <a:ea typeface="Tahoma" panose="020B0604030504040204" pitchFamily="34" charset="0"/>
                <a:cs typeface="Tahoma" panose="020B0604030504040204" pitchFamily="34" charset="0"/>
              </a:rPr>
              <a:t>2176 locuri de muncă </a:t>
            </a:r>
            <a:r>
              <a:rPr lang="ro-RO" sz="1400" dirty="0">
                <a:latin typeface="+mj-lt"/>
                <a:ea typeface="Tahoma" panose="020B0604030504040204" pitchFamily="34" charset="0"/>
                <a:cs typeface="Tahoma" panose="020B0604030504040204" pitchFamily="34" charset="0"/>
              </a:rPr>
              <a:t>menținute și create</a:t>
            </a:r>
          </a:p>
        </p:txBody>
      </p:sp>
      <p:sp>
        <p:nvSpPr>
          <p:cNvPr id="30" name="TextBox 29">
            <a:extLst>
              <a:ext uri="{FF2B5EF4-FFF2-40B4-BE49-F238E27FC236}">
                <a16:creationId xmlns:a16="http://schemas.microsoft.com/office/drawing/2014/main" id="{41DF3811-1B98-4CD5-96B1-E41E9546DFA0}"/>
              </a:ext>
            </a:extLst>
          </p:cNvPr>
          <p:cNvSpPr txBox="1"/>
          <p:nvPr/>
        </p:nvSpPr>
        <p:spPr>
          <a:xfrm>
            <a:off x="539552" y="1484784"/>
            <a:ext cx="5544616" cy="2285241"/>
          </a:xfrm>
          <a:prstGeom prst="rect">
            <a:avLst/>
          </a:prstGeom>
          <a:noFill/>
        </p:spPr>
        <p:txBody>
          <a:bodyPr wrap="square">
            <a:spAutoFit/>
          </a:bodyPr>
          <a:lstStyle/>
          <a:p>
            <a:pPr marL="12700">
              <a:lnSpc>
                <a:spcPts val="2055"/>
              </a:lnSpc>
              <a:buClr>
                <a:srgbClr val="007F52"/>
              </a:buClr>
              <a:tabLst>
                <a:tab pos="469900" algn="l"/>
              </a:tabLst>
            </a:pPr>
            <a:r>
              <a:rPr lang="fi-FI" sz="1600" b="1" dirty="0">
                <a:ea typeface="Tahoma" panose="020B0604030504040204" pitchFamily="34" charset="0"/>
                <a:cs typeface="Tahoma" panose="020B0604030504040204" pitchFamily="34" charset="0"/>
              </a:rPr>
              <a:t>Lans</a:t>
            </a:r>
            <a:r>
              <a:rPr lang="fi-FI" sz="1600" b="1" spc="-10" dirty="0">
                <a:ea typeface="Tahoma" panose="020B0604030504040204" pitchFamily="34" charset="0"/>
                <a:cs typeface="Tahoma" panose="020B0604030504040204" pitchFamily="34" charset="0"/>
              </a:rPr>
              <a:t>a</a:t>
            </a:r>
            <a:r>
              <a:rPr lang="fi-FI" sz="1600" b="1" dirty="0">
                <a:ea typeface="Tahoma" panose="020B0604030504040204" pitchFamily="34" charset="0"/>
                <a:cs typeface="Tahoma" panose="020B0604030504040204" pitchFamily="34" charset="0"/>
              </a:rPr>
              <a:t>t</a:t>
            </a:r>
            <a:r>
              <a:rPr lang="fi-FI" sz="1600" b="1" spc="55" dirty="0">
                <a:ea typeface="Tahoma" panose="020B0604030504040204" pitchFamily="34" charset="0"/>
                <a:cs typeface="Tahoma" panose="020B0604030504040204" pitchFamily="34" charset="0"/>
              </a:rPr>
              <a:t> </a:t>
            </a:r>
            <a:r>
              <a:rPr lang="fi-FI" sz="1600" spc="-5" dirty="0">
                <a:ea typeface="Tahoma" panose="020B0604030504040204" pitchFamily="34" charset="0"/>
                <a:cs typeface="Tahoma" panose="020B0604030504040204" pitchFamily="34" charset="0"/>
              </a:rPr>
              <a:t>î</a:t>
            </a:r>
            <a:r>
              <a:rPr lang="fi-FI" sz="1600" dirty="0">
                <a:ea typeface="Tahoma" panose="020B0604030504040204" pitchFamily="34" charset="0"/>
                <a:cs typeface="Tahoma" panose="020B0604030504040204" pitchFamily="34" charset="0"/>
              </a:rPr>
              <a:t>n to</a:t>
            </a:r>
            <a:r>
              <a:rPr lang="fi-FI" sz="1600" spc="-10" dirty="0">
                <a:ea typeface="Tahoma" panose="020B0604030504040204" pitchFamily="34" charset="0"/>
                <a:cs typeface="Tahoma" panose="020B0604030504040204" pitchFamily="34" charset="0"/>
              </a:rPr>
              <a:t>a</a:t>
            </a:r>
            <a:r>
              <a:rPr lang="fi-FI" sz="1600" dirty="0">
                <a:ea typeface="Tahoma" panose="020B0604030504040204" pitchFamily="34" charset="0"/>
                <a:cs typeface="Tahoma" panose="020B0604030504040204" pitchFamily="34" charset="0"/>
              </a:rPr>
              <a:t>mna</a:t>
            </a:r>
            <a:r>
              <a:rPr lang="fi-FI" sz="1600" spc="55" dirty="0">
                <a:ea typeface="Tahoma" panose="020B0604030504040204" pitchFamily="34" charset="0"/>
                <a:cs typeface="Tahoma" panose="020B0604030504040204" pitchFamily="34" charset="0"/>
              </a:rPr>
              <a:t> </a:t>
            </a:r>
            <a:r>
              <a:rPr lang="fi-FI" sz="1600" spc="-5" dirty="0">
                <a:ea typeface="Tahoma" panose="020B0604030504040204" pitchFamily="34" charset="0"/>
                <a:cs typeface="Tahoma" panose="020B0604030504040204" pitchFamily="34" charset="0"/>
              </a:rPr>
              <a:t>a</a:t>
            </a:r>
            <a:r>
              <a:rPr lang="fi-FI" sz="1600" spc="-10" dirty="0">
                <a:ea typeface="Tahoma" panose="020B0604030504040204" pitchFamily="34" charset="0"/>
                <a:cs typeface="Tahoma" panose="020B0604030504040204" pitchFamily="34" charset="0"/>
              </a:rPr>
              <a:t>n</a:t>
            </a:r>
            <a:r>
              <a:rPr lang="fi-FI" sz="1600" spc="-5" dirty="0">
                <a:ea typeface="Tahoma" panose="020B0604030504040204" pitchFamily="34" charset="0"/>
                <a:cs typeface="Tahoma" panose="020B0604030504040204" pitchFamily="34" charset="0"/>
              </a:rPr>
              <a:t>u</a:t>
            </a:r>
            <a:r>
              <a:rPr lang="fi-FI" sz="1600" spc="-10" dirty="0">
                <a:ea typeface="Tahoma" panose="020B0604030504040204" pitchFamily="34" charset="0"/>
                <a:cs typeface="Tahoma" panose="020B0604030504040204" pitchFamily="34" charset="0"/>
              </a:rPr>
              <a:t>l</a:t>
            </a:r>
            <a:r>
              <a:rPr lang="fi-FI" sz="1600" spc="-5" dirty="0">
                <a:ea typeface="Tahoma" panose="020B0604030504040204" pitchFamily="34" charset="0"/>
                <a:cs typeface="Tahoma" panose="020B0604030504040204" pitchFamily="34" charset="0"/>
              </a:rPr>
              <a:t>ui</a:t>
            </a:r>
            <a:r>
              <a:rPr lang="fi-FI" sz="1600" dirty="0">
                <a:ea typeface="Tahoma" panose="020B0604030504040204" pitchFamily="34" charset="0"/>
                <a:cs typeface="Tahoma" panose="020B0604030504040204" pitchFamily="34" charset="0"/>
              </a:rPr>
              <a:t> </a:t>
            </a:r>
            <a:r>
              <a:rPr lang="fi-FI" sz="1600" spc="-10" dirty="0">
                <a:ea typeface="Tahoma" panose="020B0604030504040204" pitchFamily="34" charset="0"/>
                <a:cs typeface="Tahoma" panose="020B0604030504040204" pitchFamily="34" charset="0"/>
              </a:rPr>
              <a:t>2016</a:t>
            </a:r>
            <a:endParaRPr lang="fi-FI" sz="1600" dirty="0">
              <a:ea typeface="Tahoma" panose="020B0604030504040204" pitchFamily="34" charset="0"/>
              <a:cs typeface="Tahoma" panose="020B0604030504040204" pitchFamily="34" charset="0"/>
            </a:endParaRPr>
          </a:p>
          <a:p>
            <a:pPr marL="12700">
              <a:lnSpc>
                <a:spcPts val="2050"/>
              </a:lnSpc>
              <a:spcBef>
                <a:spcPts val="765"/>
              </a:spcBef>
              <a:buClr>
                <a:srgbClr val="007F52"/>
              </a:buClr>
              <a:tabLst>
                <a:tab pos="469900" algn="l"/>
              </a:tabLst>
            </a:pPr>
            <a:r>
              <a:rPr lang="fi-FI" sz="1600" b="1" spc="-5" dirty="0">
                <a:ea typeface="Tahoma" panose="020B0604030504040204" pitchFamily="34" charset="0"/>
                <a:cs typeface="Tahoma" panose="020B0604030504040204" pitchFamily="34" charset="0"/>
              </a:rPr>
              <a:t>Perioada </a:t>
            </a:r>
            <a:r>
              <a:rPr lang="fi-FI" sz="1600" spc="-10" dirty="0">
                <a:ea typeface="Tahoma" panose="020B0604030504040204" pitchFamily="34" charset="0"/>
                <a:cs typeface="Tahoma" panose="020B0604030504040204" pitchFamily="34" charset="0"/>
              </a:rPr>
              <a:t>d</a:t>
            </a:r>
            <a:r>
              <a:rPr lang="fi-FI" sz="1600" dirty="0">
                <a:ea typeface="Tahoma" panose="020B0604030504040204" pitchFamily="34" charset="0"/>
                <a:cs typeface="Tahoma" panose="020B0604030504040204" pitchFamily="34" charset="0"/>
              </a:rPr>
              <a:t>e</a:t>
            </a:r>
            <a:r>
              <a:rPr lang="fi-FI" sz="1600" spc="45" dirty="0">
                <a:ea typeface="Tahoma" panose="020B0604030504040204" pitchFamily="34" charset="0"/>
                <a:cs typeface="Tahoma" panose="020B0604030504040204" pitchFamily="34" charset="0"/>
              </a:rPr>
              <a:t> </a:t>
            </a:r>
            <a:r>
              <a:rPr lang="fi-FI" sz="1600" spc="-5" dirty="0">
                <a:ea typeface="Tahoma" panose="020B0604030504040204" pitchFamily="34" charset="0"/>
                <a:cs typeface="Tahoma" panose="020B0604030504040204" pitchFamily="34" charset="0"/>
              </a:rPr>
              <a:t>im</a:t>
            </a:r>
            <a:r>
              <a:rPr lang="fi-FI" sz="1600" spc="-10" dirty="0">
                <a:ea typeface="Tahoma" panose="020B0604030504040204" pitchFamily="34" charset="0"/>
                <a:cs typeface="Tahoma" panose="020B0604030504040204" pitchFamily="34" charset="0"/>
              </a:rPr>
              <a:t>p</a:t>
            </a:r>
            <a:r>
              <a:rPr lang="fi-FI" sz="1600" spc="-5" dirty="0">
                <a:ea typeface="Tahoma" panose="020B0604030504040204" pitchFamily="34" charset="0"/>
                <a:cs typeface="Tahoma" panose="020B0604030504040204" pitchFamily="34" charset="0"/>
              </a:rPr>
              <a:t>l</a:t>
            </a:r>
            <a:r>
              <a:rPr lang="fi-FI" sz="1600" spc="-15" dirty="0">
                <a:ea typeface="Tahoma" panose="020B0604030504040204" pitchFamily="34" charset="0"/>
                <a:cs typeface="Tahoma" panose="020B0604030504040204" pitchFamily="34" charset="0"/>
              </a:rPr>
              <a:t>e</a:t>
            </a:r>
            <a:r>
              <a:rPr lang="fi-FI" sz="1600" dirty="0">
                <a:ea typeface="Tahoma" panose="020B0604030504040204" pitchFamily="34" charset="0"/>
                <a:cs typeface="Tahoma" panose="020B0604030504040204" pitchFamily="34" charset="0"/>
              </a:rPr>
              <a:t>m</a:t>
            </a:r>
            <a:r>
              <a:rPr lang="fi-FI" sz="1600" spc="-10" dirty="0">
                <a:ea typeface="Tahoma" panose="020B0604030504040204" pitchFamily="34" charset="0"/>
                <a:cs typeface="Tahoma" panose="020B0604030504040204" pitchFamily="34" charset="0"/>
              </a:rPr>
              <a:t>en</a:t>
            </a:r>
            <a:r>
              <a:rPr lang="fi-FI" sz="1600" dirty="0">
                <a:ea typeface="Tahoma" panose="020B0604030504040204" pitchFamily="34" charset="0"/>
                <a:cs typeface="Tahoma" panose="020B0604030504040204" pitchFamily="34" charset="0"/>
              </a:rPr>
              <a:t>tar</a:t>
            </a:r>
            <a:r>
              <a:rPr lang="fi-FI" sz="1600" spc="-15" dirty="0">
                <a:ea typeface="Tahoma" panose="020B0604030504040204" pitchFamily="34" charset="0"/>
                <a:cs typeface="Tahoma" panose="020B0604030504040204" pitchFamily="34" charset="0"/>
              </a:rPr>
              <a:t>e</a:t>
            </a:r>
            <a:r>
              <a:rPr lang="fi-FI" sz="1600" dirty="0">
                <a:ea typeface="Tahoma" panose="020B0604030504040204" pitchFamily="34" charset="0"/>
                <a:cs typeface="Tahoma" panose="020B0604030504040204" pitchFamily="34" charset="0"/>
              </a:rPr>
              <a:t>: </a:t>
            </a:r>
            <a:r>
              <a:rPr lang="fi-FI" sz="1600" spc="-5" dirty="0">
                <a:ea typeface="Tahoma" panose="020B0604030504040204" pitchFamily="34" charset="0"/>
                <a:cs typeface="Tahoma" panose="020B0604030504040204" pitchFamily="34" charset="0"/>
              </a:rPr>
              <a:t>2016</a:t>
            </a:r>
            <a:r>
              <a:rPr lang="fi-FI" sz="1600" dirty="0">
                <a:ea typeface="Tahoma" panose="020B0604030504040204" pitchFamily="34" charset="0"/>
                <a:cs typeface="Tahoma" panose="020B0604030504040204" pitchFamily="34" charset="0"/>
              </a:rPr>
              <a:t>-</a:t>
            </a:r>
            <a:r>
              <a:rPr lang="fi-FI" sz="1600" spc="-5" dirty="0">
                <a:ea typeface="Tahoma" panose="020B0604030504040204" pitchFamily="34" charset="0"/>
                <a:cs typeface="Tahoma" panose="020B0604030504040204" pitchFamily="34" charset="0"/>
              </a:rPr>
              <a:t>2019 și 2020-2022</a:t>
            </a:r>
            <a:endParaRPr lang="ro-MO" sz="1600" spc="-5" dirty="0">
              <a:ea typeface="Tahoma" panose="020B0604030504040204" pitchFamily="34" charset="0"/>
              <a:cs typeface="Tahoma" panose="020B0604030504040204" pitchFamily="34" charset="0"/>
            </a:endParaRPr>
          </a:p>
          <a:p>
            <a:pPr marL="12700">
              <a:lnSpc>
                <a:spcPts val="2050"/>
              </a:lnSpc>
              <a:spcBef>
                <a:spcPts val="765"/>
              </a:spcBef>
              <a:buClr>
                <a:srgbClr val="007F52"/>
              </a:buClr>
              <a:tabLst>
                <a:tab pos="469900" algn="l"/>
              </a:tabLst>
            </a:pPr>
            <a:r>
              <a:rPr lang="en-US" sz="1600" b="1" spc="-20" dirty="0" err="1">
                <a:ea typeface="Tahoma" panose="020B0604030504040204" pitchFamily="34" charset="0"/>
                <a:cs typeface="Tahoma" panose="020B0604030504040204" pitchFamily="34" charset="0"/>
              </a:rPr>
              <a:t>Ob</a:t>
            </a:r>
            <a:r>
              <a:rPr lang="en-US" sz="1600" b="1" spc="-5" dirty="0" err="1">
                <a:ea typeface="Tahoma" panose="020B0604030504040204" pitchFamily="34" charset="0"/>
                <a:cs typeface="Tahoma" panose="020B0604030504040204" pitchFamily="34" charset="0"/>
              </a:rPr>
              <a:t>i</a:t>
            </a:r>
            <a:r>
              <a:rPr lang="en-US" sz="1600" b="1" spc="-20" dirty="0" err="1">
                <a:ea typeface="Tahoma" panose="020B0604030504040204" pitchFamily="34" charset="0"/>
                <a:cs typeface="Tahoma" panose="020B0604030504040204" pitchFamily="34" charset="0"/>
              </a:rPr>
              <a:t>ectivu</a:t>
            </a:r>
            <a:r>
              <a:rPr lang="en-US" sz="1600" b="1" spc="-10" dirty="0" err="1">
                <a:ea typeface="Tahoma" panose="020B0604030504040204" pitchFamily="34" charset="0"/>
                <a:cs typeface="Tahoma" panose="020B0604030504040204" pitchFamily="34" charset="0"/>
              </a:rPr>
              <a:t>l</a:t>
            </a:r>
            <a:r>
              <a:rPr lang="en-US" sz="1600" b="1" spc="45" dirty="0">
                <a:ea typeface="Tahoma" panose="020B0604030504040204" pitchFamily="34" charset="0"/>
                <a:cs typeface="Tahoma" panose="020B0604030504040204" pitchFamily="34" charset="0"/>
              </a:rPr>
              <a:t> </a:t>
            </a:r>
            <a:r>
              <a:rPr lang="en-US" sz="1600" b="1" spc="-20" dirty="0">
                <a:ea typeface="Tahoma" panose="020B0604030504040204" pitchFamily="34" charset="0"/>
                <a:cs typeface="Tahoma" panose="020B0604030504040204" pitchFamily="34" charset="0"/>
              </a:rPr>
              <a:t>P</a:t>
            </a:r>
            <a:r>
              <a:rPr lang="en-US" sz="1600" b="1" spc="-155" dirty="0">
                <a:ea typeface="Tahoma" panose="020B0604030504040204" pitchFamily="34" charset="0"/>
                <a:cs typeface="Tahoma" panose="020B0604030504040204" pitchFamily="34" charset="0"/>
              </a:rPr>
              <a:t>F</a:t>
            </a:r>
            <a:r>
              <a:rPr lang="en-US" sz="1600" b="1" dirty="0">
                <a:ea typeface="Tahoma" panose="020B0604030504040204" pitchFamily="34" charset="0"/>
                <a:cs typeface="Tahoma" panose="020B0604030504040204" pitchFamily="34" charset="0"/>
              </a:rPr>
              <a:t>A</a:t>
            </a:r>
            <a:r>
              <a:rPr lang="x-none" sz="1600" b="1">
                <a:ea typeface="Tahoma" panose="020B0604030504040204" pitchFamily="34" charset="0"/>
                <a:cs typeface="Tahoma" panose="020B0604030504040204" pitchFamily="34" charset="0"/>
              </a:rPr>
              <a:t>: </a:t>
            </a:r>
            <a:r>
              <a:rPr lang="ro-MO" sz="1600" b="1" dirty="0">
                <a:ea typeface="Tahoma" panose="020B0604030504040204" pitchFamily="34" charset="0"/>
                <a:cs typeface="Tahoma" panose="020B0604030504040204" pitchFamily="34" charset="0"/>
              </a:rPr>
              <a:t> </a:t>
            </a:r>
            <a:r>
              <a:rPr lang="en-US" sz="1600" spc="-5" dirty="0" err="1">
                <a:ea typeface="Tahoma" panose="020B0604030504040204" pitchFamily="34" charset="0"/>
                <a:cs typeface="Tahoma" panose="020B0604030504040204" pitchFamily="34" charset="0"/>
              </a:rPr>
              <a:t>Pro</a:t>
            </a:r>
            <a:r>
              <a:rPr lang="en-US" sz="1600" dirty="0" err="1">
                <a:ea typeface="Tahoma" panose="020B0604030504040204" pitchFamily="34" charset="0"/>
                <a:cs typeface="Tahoma" panose="020B0604030504040204" pitchFamily="34" charset="0"/>
              </a:rPr>
              <a:t>m</a:t>
            </a:r>
            <a:r>
              <a:rPr lang="en-US" sz="1600" spc="-5" dirty="0" err="1">
                <a:ea typeface="Tahoma" panose="020B0604030504040204" pitchFamily="34" charset="0"/>
                <a:cs typeface="Tahoma" panose="020B0604030504040204" pitchFamily="34" charset="0"/>
              </a:rPr>
              <a:t>o</a:t>
            </a:r>
            <a:r>
              <a:rPr lang="en-US" sz="1600" spc="-10" dirty="0" err="1">
                <a:ea typeface="Tahoma" panose="020B0604030504040204" pitchFamily="34" charset="0"/>
                <a:cs typeface="Tahoma" panose="020B0604030504040204" pitchFamily="34" charset="0"/>
              </a:rPr>
              <a:t>v</a:t>
            </a:r>
            <a:r>
              <a:rPr lang="en-US" sz="1600" spc="-5" dirty="0" err="1">
                <a:ea typeface="Tahoma" panose="020B0604030504040204" pitchFamily="34" charset="0"/>
                <a:cs typeface="Tahoma" panose="020B0604030504040204" pitchFamily="34" charset="0"/>
              </a:rPr>
              <a:t>a</a:t>
            </a:r>
            <a:r>
              <a:rPr lang="en-US" sz="1600" spc="-10" dirty="0" err="1">
                <a:ea typeface="Tahoma" panose="020B0604030504040204" pitchFamily="34" charset="0"/>
                <a:cs typeface="Tahoma" panose="020B0604030504040204" pitchFamily="34" charset="0"/>
              </a:rPr>
              <a:t>r</a:t>
            </a:r>
            <a:r>
              <a:rPr lang="en-US" sz="1600" spc="-5" dirty="0" err="1">
                <a:ea typeface="Tahoma" panose="020B0604030504040204" pitchFamily="34" charset="0"/>
                <a:cs typeface="Tahoma" panose="020B0604030504040204" pitchFamily="34" charset="0"/>
              </a:rPr>
              <a:t>e</a:t>
            </a:r>
            <a:r>
              <a:rPr lang="en-US" sz="1600" dirty="0" err="1">
                <a:ea typeface="Tahoma" panose="020B0604030504040204" pitchFamily="34" charset="0"/>
                <a:cs typeface="Tahoma" panose="020B0604030504040204" pitchFamily="34" charset="0"/>
              </a:rPr>
              <a:t>a</a:t>
            </a:r>
            <a:r>
              <a:rPr lang="en-US" sz="1600" spc="1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spiritu</a:t>
            </a:r>
            <a:r>
              <a:rPr lang="en-US" sz="1600" spc="5" dirty="0" err="1">
                <a:ea typeface="Tahoma" panose="020B0604030504040204" pitchFamily="34" charset="0"/>
                <a:cs typeface="Tahoma" panose="020B0604030504040204" pitchFamily="34" charset="0"/>
              </a:rPr>
              <a:t>l</a:t>
            </a:r>
            <a:r>
              <a:rPr lang="en-US" sz="1600" spc="-10" dirty="0" err="1">
                <a:ea typeface="Tahoma" panose="020B0604030504040204" pitchFamily="34" charset="0"/>
                <a:cs typeface="Tahoma" panose="020B0604030504040204" pitchFamily="34" charset="0"/>
              </a:rPr>
              <a:t>u</a:t>
            </a:r>
            <a:r>
              <a:rPr lang="en-US" sz="1600" dirty="0" err="1">
                <a:ea typeface="Tahoma" panose="020B0604030504040204" pitchFamily="34" charset="0"/>
                <a:cs typeface="Tahoma" panose="020B0604030504040204" pitchFamily="34" charset="0"/>
              </a:rPr>
              <a:t>i</a:t>
            </a:r>
            <a:r>
              <a:rPr lang="en-US" sz="1600" spc="25" dirty="0">
                <a:ea typeface="Tahoma" panose="020B0604030504040204" pitchFamily="34" charset="0"/>
                <a:cs typeface="Tahoma" panose="020B0604030504040204" pitchFamily="34" charset="0"/>
              </a:rPr>
              <a:t> </a:t>
            </a:r>
            <a:r>
              <a:rPr lang="en-US" sz="1600" spc="-5" dirty="0" err="1">
                <a:ea typeface="Tahoma" panose="020B0604030504040204" pitchFamily="34" charset="0"/>
                <a:cs typeface="Tahoma" panose="020B0604030504040204" pitchFamily="34" charset="0"/>
              </a:rPr>
              <a:t>antre</a:t>
            </a:r>
            <a:r>
              <a:rPr lang="en-US" sz="1600" spc="5" dirty="0" err="1">
                <a:ea typeface="Tahoma" panose="020B0604030504040204" pitchFamily="34" charset="0"/>
                <a:cs typeface="Tahoma" panose="020B0604030504040204" pitchFamily="34" charset="0"/>
              </a:rPr>
              <a:t>p</a:t>
            </a:r>
            <a:r>
              <a:rPr lang="en-US" sz="1600" spc="-15" dirty="0" err="1">
                <a:ea typeface="Tahoma" panose="020B0604030504040204" pitchFamily="34" charset="0"/>
                <a:cs typeface="Tahoma" panose="020B0604030504040204" pitchFamily="34" charset="0"/>
              </a:rPr>
              <a:t>r</a:t>
            </a:r>
            <a:r>
              <a:rPr lang="en-US" sz="1600" spc="-5" dirty="0" err="1">
                <a:ea typeface="Tahoma" panose="020B0604030504040204" pitchFamily="34" charset="0"/>
                <a:cs typeface="Tahoma" panose="020B0604030504040204" pitchFamily="34" charset="0"/>
              </a:rPr>
              <a:t>en</a:t>
            </a:r>
            <a:r>
              <a:rPr lang="en-US" sz="1600" spc="-20" dirty="0" err="1">
                <a:ea typeface="Tahoma" panose="020B0604030504040204" pitchFamily="34" charset="0"/>
                <a:cs typeface="Tahoma" panose="020B0604030504040204" pitchFamily="34" charset="0"/>
              </a:rPr>
              <a:t>o</a:t>
            </a:r>
            <a:r>
              <a:rPr lang="en-US" sz="1600" dirty="0" err="1">
                <a:ea typeface="Tahoma" panose="020B0604030504040204" pitchFamily="34" charset="0"/>
                <a:cs typeface="Tahoma" panose="020B0604030504040204" pitchFamily="34" charset="0"/>
              </a:rPr>
              <a:t>rial</a:t>
            </a:r>
            <a:r>
              <a:rPr lang="en-US" sz="1600" spc="1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în</a:t>
            </a:r>
            <a:r>
              <a:rPr lang="en-US" sz="1600" spc="6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rândul</a:t>
            </a:r>
            <a:r>
              <a:rPr lang="en-US" sz="1600" spc="2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femei</a:t>
            </a:r>
            <a:r>
              <a:rPr lang="en-US" sz="1600" spc="5" dirty="0" err="1">
                <a:ea typeface="Tahoma" panose="020B0604030504040204" pitchFamily="34" charset="0"/>
                <a:cs typeface="Tahoma" panose="020B0604030504040204" pitchFamily="34" charset="0"/>
              </a:rPr>
              <a:t>l</a:t>
            </a:r>
            <a:r>
              <a:rPr lang="en-US" sz="1600" spc="-5" dirty="0" err="1">
                <a:ea typeface="Tahoma" panose="020B0604030504040204" pitchFamily="34" charset="0"/>
                <a:cs typeface="Tahoma" panose="020B0604030504040204" pitchFamily="34" charset="0"/>
              </a:rPr>
              <a:t>o</a:t>
            </a:r>
            <a:r>
              <a:rPr lang="en-US" sz="1600" spc="-130" dirty="0" err="1">
                <a:ea typeface="Tahoma" panose="020B0604030504040204" pitchFamily="34" charset="0"/>
                <a:cs typeface="Tahoma" panose="020B0604030504040204" pitchFamily="34" charset="0"/>
              </a:rPr>
              <a:t>r</a:t>
            </a:r>
            <a:r>
              <a:rPr lang="en-US" sz="1600" dirty="0">
                <a:ea typeface="Tahoma" panose="020B0604030504040204" pitchFamily="34" charset="0"/>
                <a:cs typeface="Tahoma" panose="020B0604030504040204" pitchFamily="34" charset="0"/>
              </a:rPr>
              <a:t>,</a:t>
            </a:r>
            <a:r>
              <a:rPr lang="en-US" sz="1600" spc="1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în</a:t>
            </a:r>
            <a:r>
              <a:rPr lang="en-US" sz="1600" spc="60" dirty="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special</a:t>
            </a:r>
            <a:r>
              <a:rPr lang="x-none" sz="160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de</a:t>
            </a:r>
            <a:r>
              <a:rPr lang="en-US" sz="1600" spc="-15" dirty="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la</a:t>
            </a:r>
            <a:r>
              <a:rPr lang="en-US" sz="1600" spc="-15" dirty="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sate,</a:t>
            </a:r>
            <a:r>
              <a:rPr lang="en-US" sz="1600" spc="-3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dezvoltarea</a:t>
            </a:r>
            <a:r>
              <a:rPr lang="en-US" sz="160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și</a:t>
            </a:r>
            <a:r>
              <a:rPr lang="en-US" sz="160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creșterea</a:t>
            </a:r>
            <a:r>
              <a:rPr lang="en-US" sz="160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afacer</a:t>
            </a:r>
            <a:r>
              <a:rPr lang="en-US" sz="1600" spc="5" dirty="0" err="1">
                <a:ea typeface="Tahoma" panose="020B0604030504040204" pitchFamily="34" charset="0"/>
                <a:cs typeface="Tahoma" panose="020B0604030504040204" pitchFamily="34" charset="0"/>
              </a:rPr>
              <a:t>i</a:t>
            </a:r>
            <a:r>
              <a:rPr lang="en-US" sz="1600" spc="-10" dirty="0" err="1">
                <a:ea typeface="Tahoma" panose="020B0604030504040204" pitchFamily="34" charset="0"/>
                <a:cs typeface="Tahoma" panose="020B0604030504040204" pitchFamily="34" charset="0"/>
              </a:rPr>
              <a:t>l</a:t>
            </a:r>
            <a:r>
              <a:rPr lang="en-US" sz="1600" dirty="0" err="1">
                <a:ea typeface="Tahoma" panose="020B0604030504040204" pitchFamily="34" charset="0"/>
                <a:cs typeface="Tahoma" panose="020B0604030504040204" pitchFamily="34" charset="0"/>
              </a:rPr>
              <a:t>or</a:t>
            </a:r>
            <a:r>
              <a:rPr lang="en-US" sz="1600" spc="-5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acestor</a:t>
            </a:r>
            <a:r>
              <a:rPr lang="en-US" sz="1600" spc="5" dirty="0" err="1">
                <a:ea typeface="Tahoma" panose="020B0604030504040204" pitchFamily="34" charset="0"/>
                <a:cs typeface="Tahoma" panose="020B0604030504040204" pitchFamily="34" charset="0"/>
              </a:rPr>
              <a:t>a</a:t>
            </a:r>
            <a:r>
              <a:rPr lang="en-US" sz="1600" dirty="0">
                <a:ea typeface="Tahoma" panose="020B0604030504040204" pitchFamily="34" charset="0"/>
                <a:cs typeface="Tahoma" panose="020B0604030504040204" pitchFamily="34" charset="0"/>
              </a:rPr>
              <a:t>,</a:t>
            </a:r>
            <a:r>
              <a:rPr lang="en-US" sz="1600" spc="-4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spor</a:t>
            </a:r>
            <a:r>
              <a:rPr lang="en-US" sz="1600" spc="5" dirty="0" err="1">
                <a:ea typeface="Tahoma" panose="020B0604030504040204" pitchFamily="34" charset="0"/>
                <a:cs typeface="Tahoma" panose="020B0604030504040204" pitchFamily="34" charset="0"/>
              </a:rPr>
              <a:t>i</a:t>
            </a:r>
            <a:r>
              <a:rPr lang="en-US" sz="1600" dirty="0" err="1">
                <a:ea typeface="Tahoma" panose="020B0604030504040204" pitchFamily="34" charset="0"/>
                <a:cs typeface="Tahoma" panose="020B0604030504040204" pitchFamily="34" charset="0"/>
              </a:rPr>
              <a:t>r</a:t>
            </a:r>
            <a:r>
              <a:rPr lang="en-US" sz="1600" spc="-10" dirty="0" err="1">
                <a:ea typeface="Tahoma" panose="020B0604030504040204" pitchFamily="34" charset="0"/>
                <a:cs typeface="Tahoma" panose="020B0604030504040204" pitchFamily="34" charset="0"/>
              </a:rPr>
              <a:t>e</a:t>
            </a:r>
            <a:r>
              <a:rPr lang="en-US" sz="1600" dirty="0" err="1">
                <a:ea typeface="Tahoma" panose="020B0604030504040204" pitchFamily="34" charset="0"/>
                <a:cs typeface="Tahoma" panose="020B0604030504040204" pitchFamily="34" charset="0"/>
              </a:rPr>
              <a:t>a</a:t>
            </a:r>
            <a:r>
              <a:rPr lang="x-none" sz="160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accesului</a:t>
            </a:r>
            <a:r>
              <a:rPr lang="en-US" sz="1600" spc="-40" dirty="0">
                <a:ea typeface="Tahoma" panose="020B0604030504040204" pitchFamily="34" charset="0"/>
                <a:cs typeface="Tahoma" panose="020B0604030504040204" pitchFamily="34" charset="0"/>
              </a:rPr>
              <a:t> </a:t>
            </a:r>
            <a:r>
              <a:rPr lang="en-US" sz="1600" dirty="0">
                <a:ea typeface="Tahoma" panose="020B0604030504040204" pitchFamily="34" charset="0"/>
                <a:cs typeface="Tahoma" panose="020B0604030504040204" pitchFamily="34" charset="0"/>
              </a:rPr>
              <a:t>la</a:t>
            </a:r>
            <a:r>
              <a:rPr lang="en-US" sz="1600" spc="-1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resurse</a:t>
            </a:r>
            <a:r>
              <a:rPr lang="en-US" sz="1600" spc="-4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financiar</a:t>
            </a:r>
            <a:r>
              <a:rPr lang="en-US" sz="1600" spc="-15" dirty="0" err="1">
                <a:ea typeface="Tahoma" panose="020B0604030504040204" pitchFamily="34" charset="0"/>
                <a:cs typeface="Tahoma" panose="020B0604030504040204" pitchFamily="34" charset="0"/>
              </a:rPr>
              <a:t>e</a:t>
            </a:r>
            <a:r>
              <a:rPr lang="en-US" sz="1600" dirty="0">
                <a:ea typeface="Tahoma" panose="020B0604030504040204" pitchFamily="34" charset="0"/>
                <a:cs typeface="Tahoma" panose="020B0604030504040204" pitchFamily="34" charset="0"/>
              </a:rPr>
              <a:t>,</a:t>
            </a:r>
            <a:r>
              <a:rPr lang="en-US" sz="1600" spc="-4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ser</a:t>
            </a:r>
            <a:r>
              <a:rPr lang="en-US" sz="1600" spc="-15" dirty="0" err="1">
                <a:ea typeface="Tahoma" panose="020B0604030504040204" pitchFamily="34" charset="0"/>
                <a:cs typeface="Tahoma" panose="020B0604030504040204" pitchFamily="34" charset="0"/>
              </a:rPr>
              <a:t>v</a:t>
            </a:r>
            <a:r>
              <a:rPr lang="en-US" sz="1600" dirty="0" err="1">
                <a:ea typeface="Tahoma" panose="020B0604030504040204" pitchFamily="34" charset="0"/>
                <a:cs typeface="Tahoma" panose="020B0604030504040204" pitchFamily="34" charset="0"/>
              </a:rPr>
              <a:t>icii</a:t>
            </a:r>
            <a:r>
              <a:rPr lang="en-US" sz="160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și</a:t>
            </a:r>
            <a:r>
              <a:rPr lang="en-US" sz="1600"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tehnolog</a:t>
            </a:r>
            <a:r>
              <a:rPr lang="en-US" sz="1600" spc="-15" dirty="0" err="1">
                <a:ea typeface="Tahoma" panose="020B0604030504040204" pitchFamily="34" charset="0"/>
                <a:cs typeface="Tahoma" panose="020B0604030504040204" pitchFamily="34" charset="0"/>
              </a:rPr>
              <a:t>i</a:t>
            </a:r>
            <a:r>
              <a:rPr lang="en-US" sz="1600" dirty="0" err="1">
                <a:ea typeface="Tahoma" panose="020B0604030504040204" pitchFamily="34" charset="0"/>
                <a:cs typeface="Tahoma" panose="020B0604030504040204" pitchFamily="34" charset="0"/>
              </a:rPr>
              <a:t>i</a:t>
            </a:r>
            <a:r>
              <a:rPr lang="en-US" sz="1600" spc="-35" dirty="0">
                <a:ea typeface="Tahoma" panose="020B0604030504040204" pitchFamily="34" charset="0"/>
                <a:cs typeface="Tahoma" panose="020B0604030504040204" pitchFamily="34" charset="0"/>
              </a:rPr>
              <a:t> </a:t>
            </a:r>
            <a:r>
              <a:rPr lang="en-US" sz="1600" dirty="0" err="1">
                <a:ea typeface="Tahoma" panose="020B0604030504040204" pitchFamily="34" charset="0"/>
                <a:cs typeface="Tahoma" panose="020B0604030504040204" pitchFamily="34" charset="0"/>
              </a:rPr>
              <a:t>moderne</a:t>
            </a:r>
            <a:endParaRPr lang="en-US" sz="1600" dirty="0">
              <a:ea typeface="Tahoma" panose="020B0604030504040204" pitchFamily="34" charset="0"/>
              <a:cs typeface="Tahoma" panose="020B0604030504040204" pitchFamily="34" charset="0"/>
            </a:endParaRPr>
          </a:p>
          <a:p>
            <a:pPr marL="12700">
              <a:lnSpc>
                <a:spcPts val="2050"/>
              </a:lnSpc>
              <a:spcBef>
                <a:spcPts val="765"/>
              </a:spcBef>
              <a:buClr>
                <a:srgbClr val="007F52"/>
              </a:buClr>
              <a:tabLst>
                <a:tab pos="469900" algn="l"/>
              </a:tabLst>
            </a:pPr>
            <a:endParaRPr lang="fi-FI" sz="1600" dirty="0">
              <a:ea typeface="Tahoma" panose="020B0604030504040204" pitchFamily="34" charset="0"/>
              <a:cs typeface="Tahoma" panose="020B0604030504040204" pitchFamily="34" charset="0"/>
            </a:endParaRPr>
          </a:p>
        </p:txBody>
      </p:sp>
      <p:sp>
        <p:nvSpPr>
          <p:cNvPr id="14" name="TextBox 13">
            <a:extLst>
              <a:ext uri="{FF2B5EF4-FFF2-40B4-BE49-F238E27FC236}">
                <a16:creationId xmlns:a16="http://schemas.microsoft.com/office/drawing/2014/main" id="{C4A8535B-2D05-4481-A39D-8AA275718A8F}"/>
              </a:ext>
            </a:extLst>
          </p:cNvPr>
          <p:cNvSpPr txBox="1"/>
          <p:nvPr/>
        </p:nvSpPr>
        <p:spPr>
          <a:xfrm>
            <a:off x="395536" y="260648"/>
            <a:ext cx="8424936" cy="707886"/>
          </a:xfrm>
          <a:prstGeom prst="rect">
            <a:avLst/>
          </a:prstGeom>
          <a:noFill/>
        </p:spPr>
        <p:txBody>
          <a:bodyPr wrap="square">
            <a:spAutoFit/>
          </a:bodyPr>
          <a:lstStyle/>
          <a:p>
            <a:pPr algn="ctr"/>
            <a:r>
              <a:rPr lang="ro-RO" sz="2000" b="1" dirty="0">
                <a:solidFill>
                  <a:srgbClr val="007F52"/>
                </a:solidFill>
                <a:latin typeface="Tahoma" panose="020B0604030504040204" pitchFamily="34" charset="0"/>
                <a:ea typeface="Tahoma" panose="020B0604030504040204" pitchFamily="34" charset="0"/>
                <a:cs typeface="Tahoma" panose="020B0604030504040204" pitchFamily="34" charset="0"/>
              </a:rPr>
              <a:t>PROGRAME ȘI INSTRUMENTE DE SUSȚINERE </a:t>
            </a:r>
          </a:p>
          <a:p>
            <a:pPr algn="ctr"/>
            <a:r>
              <a:rPr lang="ro-RO" sz="2000" b="1" dirty="0">
                <a:solidFill>
                  <a:srgbClr val="007F52"/>
                </a:solidFill>
                <a:latin typeface="Tahoma" panose="020B0604030504040204" pitchFamily="34" charset="0"/>
                <a:ea typeface="Tahoma" panose="020B0604030504040204" pitchFamily="34" charset="0"/>
                <a:cs typeface="Tahoma" panose="020B0604030504040204" pitchFamily="34" charset="0"/>
              </a:rPr>
              <a:t>A SECTORULUI ÎMM</a:t>
            </a:r>
            <a:endParaRPr lang="en-US" sz="2000" b="1" dirty="0">
              <a:solidFill>
                <a:srgbClr val="007F52"/>
              </a:solidFill>
              <a:latin typeface="Tahoma" panose="020B0604030504040204" pitchFamily="34" charset="0"/>
              <a:ea typeface="Tahoma" panose="020B0604030504040204" pitchFamily="34" charset="0"/>
              <a:cs typeface="Tahoma" panose="020B060403050404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B3023425-DF0E-471C-A365-A64EE15B238C}"/>
              </a:ext>
            </a:extLst>
          </p:cNvPr>
          <p:cNvPicPr>
            <a:picLocks noChangeAspect="1"/>
          </p:cNvPicPr>
          <p:nvPr/>
        </p:nvPicPr>
        <p:blipFill rotWithShape="1">
          <a:blip r:embed="rId2" cstate="print">
            <a:extLst>
              <a:ext uri="{BEBA8EAE-BF5A-486C-A8C5-ECC9F3942E4B}">
                <a14:imgProps xmlns:a14="http://schemas.microsoft.com/office/drawing/2010/main">
                  <a14:imgLayer r:embed="rId3">
                    <a14:imgEffect>
                      <a14:brightnessContrast contrast="-37000"/>
                    </a14:imgEffect>
                  </a14:imgLayer>
                </a14:imgProps>
              </a:ext>
            </a:extLst>
          </a:blip>
          <a:srcRect t="27501" r="-4756" b="29362"/>
          <a:stretch/>
        </p:blipFill>
        <p:spPr>
          <a:xfrm>
            <a:off x="122405" y="2955804"/>
            <a:ext cx="845219" cy="465695"/>
          </a:xfrm>
          <a:prstGeom prst="rect">
            <a:avLst/>
          </a:prstGeom>
          <a:effectLst>
            <a:glow rad="127000">
              <a:schemeClr val="bg1"/>
            </a:glow>
            <a:outerShdw blurRad="50800" dist="50800" dir="5400000" algn="ctr" rotWithShape="0">
              <a:schemeClr val="bg1"/>
            </a:outerShdw>
          </a:effectLst>
        </p:spPr>
      </p:pic>
      <p:pic>
        <p:nvPicPr>
          <p:cNvPr id="6" name="Content Placeholder 3" descr="pare logo.png">
            <a:extLst>
              <a:ext uri="{FF2B5EF4-FFF2-40B4-BE49-F238E27FC236}">
                <a16:creationId xmlns:a16="http://schemas.microsoft.com/office/drawing/2014/main" id="{B7A695BE-9681-4990-932E-0982EBA7BC79}"/>
              </a:ext>
            </a:extLst>
          </p:cNvPr>
          <p:cNvPicPr>
            <a:picLocks/>
          </p:cNvPicPr>
          <p:nvPr/>
        </p:nvPicPr>
        <p:blipFill>
          <a:blip r:embed="rId4" cstate="print"/>
          <a:srcRect/>
          <a:stretch>
            <a:fillRect/>
          </a:stretch>
        </p:blipFill>
        <p:spPr bwMode="auto">
          <a:xfrm>
            <a:off x="179512" y="476672"/>
            <a:ext cx="743200" cy="451542"/>
          </a:xfrm>
          <a:prstGeom prst="rect">
            <a:avLst/>
          </a:prstGeom>
          <a:noFill/>
          <a:ln w="9525">
            <a:noFill/>
            <a:miter lim="800000"/>
            <a:headEnd/>
            <a:tailEnd/>
          </a:ln>
        </p:spPr>
      </p:pic>
      <p:pic>
        <p:nvPicPr>
          <p:cNvPr id="7" name="Picture 6" descr="Image result for fondul de garantare a creditelor">
            <a:extLst>
              <a:ext uri="{FF2B5EF4-FFF2-40B4-BE49-F238E27FC236}">
                <a16:creationId xmlns:a16="http://schemas.microsoft.com/office/drawing/2014/main" id="{030F1FEC-7387-4908-B28E-56D442D46B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2173" y="4455928"/>
            <a:ext cx="451508" cy="686377"/>
          </a:xfrm>
          <a:prstGeom prst="rect">
            <a:avLst/>
          </a:prstGeom>
          <a:noFill/>
          <a:extLst>
            <a:ext uri="{909E8E84-426E-40DD-AFC4-6F175D3DCCD1}">
              <a14:hiddenFill xmlns:a14="http://schemas.microsoft.com/office/drawing/2010/main">
                <a:solidFill>
                  <a:srgbClr val="FFFFFF"/>
                </a:solidFill>
              </a14:hiddenFill>
            </a:ext>
          </a:extLst>
        </p:spPr>
      </p:pic>
      <p:sp>
        <p:nvSpPr>
          <p:cNvPr id="28" name="Substituent conținut 8">
            <a:extLst>
              <a:ext uri="{FF2B5EF4-FFF2-40B4-BE49-F238E27FC236}">
                <a16:creationId xmlns:a16="http://schemas.microsoft.com/office/drawing/2014/main" id="{05380D23-114F-41A8-B2B3-C2E7542CD361}"/>
              </a:ext>
            </a:extLst>
          </p:cNvPr>
          <p:cNvSpPr txBox="1">
            <a:spLocks/>
          </p:cNvSpPr>
          <p:nvPr/>
        </p:nvSpPr>
        <p:spPr>
          <a:xfrm>
            <a:off x="827584" y="1556792"/>
            <a:ext cx="7488832" cy="1555741"/>
          </a:xfrm>
          <a:prstGeom prst="rect">
            <a:avLst/>
          </a:prstGeom>
        </p:spPr>
        <p:txBody>
          <a:bodyPr numCol="2">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buNone/>
            </a:pPr>
            <a:r>
              <a:rPr lang="ro-RO" sz="1400" b="1" u="sng" dirty="0">
                <a:latin typeface="Tahoma" panose="020B0604030504040204" pitchFamily="34" charset="0"/>
                <a:ea typeface="Tahoma" panose="020B0604030504040204" pitchFamily="34" charset="0"/>
                <a:cs typeface="Tahoma" panose="020B0604030504040204" pitchFamily="34" charset="0"/>
              </a:rPr>
              <a:t>Rezultate:</a:t>
            </a:r>
          </a:p>
          <a:p>
            <a:pPr>
              <a:lnSpc>
                <a:spcPct val="100000"/>
              </a:lnSpc>
              <a:spcBef>
                <a:spcPts val="0"/>
              </a:spcBef>
              <a:buFont typeface="Wingdings" panose="05000000000000000000" pitchFamily="2" charset="2"/>
              <a:buChar char="Ø"/>
            </a:pPr>
            <a:r>
              <a:rPr lang="ro-RO" sz="1400" b="1" dirty="0">
                <a:latin typeface="Tahoma" panose="020B0604030504040204" pitchFamily="34" charset="0"/>
                <a:ea typeface="Tahoma" panose="020B0604030504040204" pitchFamily="34" charset="0"/>
                <a:cs typeface="Tahoma" panose="020B0604030504040204" pitchFamily="34" charset="0"/>
              </a:rPr>
              <a:t>1757</a:t>
            </a:r>
            <a:r>
              <a:rPr lang="ro-RO" sz="1400" dirty="0">
                <a:latin typeface="Tahoma" panose="020B0604030504040204" pitchFamily="34" charset="0"/>
                <a:ea typeface="Tahoma" panose="020B0604030504040204" pitchFamily="34" charset="0"/>
                <a:cs typeface="Tahoma" panose="020B0604030504040204" pitchFamily="34" charset="0"/>
              </a:rPr>
              <a:t> proiecte investiționale aprobate spre    </a:t>
            </a:r>
            <a:r>
              <a:rPr lang="ro-RO" sz="1400" dirty="0">
                <a:solidFill>
                  <a:srgbClr val="007F52"/>
                </a:solidFill>
                <a:latin typeface="Tahoma" panose="020B0604030504040204" pitchFamily="34" charset="0"/>
                <a:ea typeface="Tahoma" panose="020B0604030504040204" pitchFamily="34" charset="0"/>
                <a:cs typeface="Tahoma" panose="020B0604030504040204" pitchFamily="34" charset="0"/>
              </a:rPr>
              <a:t>➟ </a:t>
            </a:r>
            <a:r>
              <a:rPr lang="ro-RO" sz="1400" b="1" dirty="0">
                <a:latin typeface="Tahoma" panose="020B0604030504040204" pitchFamily="34" charset="0"/>
                <a:ea typeface="Tahoma" panose="020B0604030504040204" pitchFamily="34" charset="0"/>
                <a:cs typeface="Tahoma" panose="020B0604030504040204" pitchFamily="34" charset="0"/>
              </a:rPr>
              <a:t>562</a:t>
            </a:r>
            <a:r>
              <a:rPr lang="ro-RO" sz="1400" dirty="0">
                <a:latin typeface="Tahoma" panose="020B0604030504040204" pitchFamily="34" charset="0"/>
                <a:ea typeface="Tahoma" panose="020B0604030504040204" pitchFamily="34" charset="0"/>
                <a:cs typeface="Tahoma" panose="020B0604030504040204" pitchFamily="34" charset="0"/>
              </a:rPr>
              <a:t> femei antreprenori, ori 32%,</a:t>
            </a:r>
          </a:p>
          <a:p>
            <a:pPr>
              <a:lnSpc>
                <a:spcPct val="100000"/>
              </a:lnSpc>
              <a:spcBef>
                <a:spcPts val="0"/>
              </a:spcBef>
              <a:buNone/>
            </a:pPr>
            <a:r>
              <a:rPr lang="ro-RO" sz="1400" b="1" dirty="0">
                <a:latin typeface="Tahoma" panose="020B0604030504040204" pitchFamily="34" charset="0"/>
                <a:ea typeface="Tahoma" panose="020B0604030504040204" pitchFamily="34" charset="0"/>
                <a:cs typeface="Tahoma" panose="020B0604030504040204" pitchFamily="34" charset="0"/>
              </a:rPr>
              <a:t>    </a:t>
            </a:r>
            <a:r>
              <a:rPr lang="ro-RO" sz="1400" dirty="0">
                <a:solidFill>
                  <a:srgbClr val="007F52"/>
                </a:solidFill>
                <a:latin typeface="Tahoma" panose="020B0604030504040204" pitchFamily="34" charset="0"/>
                <a:ea typeface="Tahoma" panose="020B0604030504040204" pitchFamily="34" charset="0"/>
                <a:cs typeface="Tahoma" panose="020B0604030504040204" pitchFamily="34" charset="0"/>
              </a:rPr>
              <a:t>➟</a:t>
            </a:r>
            <a:r>
              <a:rPr lang="ro-RO" sz="1400" dirty="0">
                <a:latin typeface="Tahoma" panose="020B0604030504040204" pitchFamily="34" charset="0"/>
                <a:ea typeface="Tahoma" panose="020B0604030504040204" pitchFamily="34" charset="0"/>
                <a:cs typeface="Tahoma" panose="020B0604030504040204" pitchFamily="34" charset="0"/>
              </a:rPr>
              <a:t> 41% întreprinderi nou create;</a:t>
            </a:r>
          </a:p>
          <a:p>
            <a:pPr>
              <a:lnSpc>
                <a:spcPct val="100000"/>
              </a:lnSpc>
              <a:spcBef>
                <a:spcPts val="0"/>
              </a:spcBef>
              <a:buNone/>
            </a:pPr>
            <a:r>
              <a:rPr lang="ro-RO" sz="1400" dirty="0">
                <a:solidFill>
                  <a:srgbClr val="007F52"/>
                </a:solidFill>
                <a:latin typeface="Tahoma" panose="020B0604030504040204" pitchFamily="34" charset="0"/>
                <a:ea typeface="Tahoma" panose="020B0604030504040204" pitchFamily="34" charset="0"/>
                <a:cs typeface="Tahoma" panose="020B0604030504040204" pitchFamily="34" charset="0"/>
              </a:rPr>
              <a:t>    ➟ </a:t>
            </a:r>
            <a:r>
              <a:rPr lang="ro-RO" sz="1400" dirty="0">
                <a:latin typeface="Tahoma" panose="020B0604030504040204" pitchFamily="34" charset="0"/>
                <a:ea typeface="Tahoma" panose="020B0604030504040204" pitchFamily="34" charset="0"/>
                <a:cs typeface="Tahoma" panose="020B0604030504040204" pitchFamily="34" charset="0"/>
              </a:rPr>
              <a:t>47% tineri antreprenori;</a:t>
            </a:r>
          </a:p>
          <a:p>
            <a:pPr marL="0" indent="0">
              <a:lnSpc>
                <a:spcPct val="100000"/>
              </a:lnSpc>
              <a:spcBef>
                <a:spcPts val="0"/>
              </a:spcBef>
              <a:buNone/>
            </a:pPr>
            <a:r>
              <a:rPr lang="ro-RO" sz="1400" dirty="0">
                <a:solidFill>
                  <a:srgbClr val="007F52"/>
                </a:solidFill>
                <a:latin typeface="Tahoma" panose="020B0604030504040204" pitchFamily="34" charset="0"/>
                <a:ea typeface="Tahoma" panose="020B0604030504040204" pitchFamily="34" charset="0"/>
                <a:cs typeface="Tahoma" panose="020B0604030504040204" pitchFamily="34" charset="0"/>
              </a:rPr>
              <a:t>    </a:t>
            </a:r>
            <a:endParaRPr lang="ro-RO" sz="1400" b="1" dirty="0">
              <a:latin typeface="Tahoma" panose="020B0604030504040204" pitchFamily="34" charset="0"/>
              <a:ea typeface="Tahoma" panose="020B0604030504040204" pitchFamily="34" charset="0"/>
              <a:cs typeface="Tahoma" panose="020B0604030504040204" pitchFamily="34" charset="0"/>
            </a:endParaRPr>
          </a:p>
          <a:p>
            <a:pPr>
              <a:lnSpc>
                <a:spcPct val="100000"/>
              </a:lnSpc>
              <a:spcBef>
                <a:spcPts val="0"/>
              </a:spcBef>
              <a:buNone/>
            </a:pPr>
            <a:endParaRPr lang="ro-RO" sz="1400" b="1" dirty="0">
              <a:latin typeface="Tahoma" panose="020B0604030504040204" pitchFamily="34" charset="0"/>
              <a:ea typeface="Tahoma" panose="020B0604030504040204" pitchFamily="34" charset="0"/>
              <a:cs typeface="Tahoma" panose="020B0604030504040204" pitchFamily="34" charset="0"/>
            </a:endParaRPr>
          </a:p>
        </p:txBody>
      </p:sp>
      <p:sp>
        <p:nvSpPr>
          <p:cNvPr id="29" name="TextBox 28">
            <a:extLst>
              <a:ext uri="{FF2B5EF4-FFF2-40B4-BE49-F238E27FC236}">
                <a16:creationId xmlns:a16="http://schemas.microsoft.com/office/drawing/2014/main" id="{024B0554-565D-4C60-AD21-5822CA00FB77}"/>
              </a:ext>
            </a:extLst>
          </p:cNvPr>
          <p:cNvSpPr txBox="1"/>
          <p:nvPr/>
        </p:nvSpPr>
        <p:spPr>
          <a:xfrm>
            <a:off x="1043608" y="3645024"/>
            <a:ext cx="7488832" cy="835613"/>
          </a:xfrm>
          <a:prstGeom prst="rect">
            <a:avLst/>
          </a:prstGeom>
          <a:noFill/>
        </p:spPr>
        <p:txBody>
          <a:bodyPr wrap="square">
            <a:spAutoFit/>
          </a:bodyPr>
          <a:lstStyle/>
          <a:p>
            <a:pPr algn="just">
              <a:lnSpc>
                <a:spcPct val="115000"/>
              </a:lnSpc>
              <a:tabLst>
                <a:tab pos="0" algn="l"/>
              </a:tabLst>
            </a:pPr>
            <a:r>
              <a:rPr lang="ro-RO" sz="1400" b="1" u="sng" dirty="0">
                <a:latin typeface="Tahoma" panose="020B0604030504040204" pitchFamily="34" charset="0"/>
                <a:ea typeface="Tahoma" panose="020B0604030504040204" pitchFamily="34" charset="0"/>
                <a:cs typeface="Tahoma" panose="020B0604030504040204" pitchFamily="34" charset="0"/>
              </a:rPr>
              <a:t>Rezultate:</a:t>
            </a:r>
          </a:p>
          <a:p>
            <a:pPr marL="0" marR="0" algn="just">
              <a:lnSpc>
                <a:spcPct val="115000"/>
              </a:lnSpc>
              <a:spcBef>
                <a:spcPts val="0"/>
              </a:spcBef>
              <a:spcAft>
                <a:spcPts val="0"/>
              </a:spcAft>
              <a:buFont typeface="Wingdings" pitchFamily="2" charset="2"/>
              <a:buChar char="Ø"/>
              <a:tabLst>
                <a:tab pos="0" algn="l"/>
              </a:tabLst>
            </a:pPr>
            <a:r>
              <a:rPr lang="ro-MO" sz="14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x-none" sz="1400" b="1">
                <a:solidFill>
                  <a:srgbClr val="000000"/>
                </a:solidFill>
                <a:latin typeface="Tahoma" panose="020B0604030504040204" pitchFamily="34" charset="0"/>
                <a:ea typeface="Tahoma" panose="020B0604030504040204" pitchFamily="34" charset="0"/>
                <a:cs typeface="Tahoma" panose="020B0604030504040204" pitchFamily="34" charset="0"/>
              </a:rPr>
              <a:t>240</a:t>
            </a:r>
            <a:r>
              <a:rPr lang="x-none" sz="1400">
                <a:solidFill>
                  <a:srgbClr val="000000"/>
                </a:solidFill>
                <a:latin typeface="Tahoma" panose="020B0604030504040204" pitchFamily="34" charset="0"/>
                <a:ea typeface="Tahoma" panose="020B0604030504040204" pitchFamily="34" charset="0"/>
                <a:cs typeface="Tahoma" panose="020B0604030504040204" pitchFamily="34" charset="0"/>
              </a:rPr>
              <a:t> </a:t>
            </a:r>
            <a:r>
              <a:rPr lang="x-none" sz="1400" dirty="0">
                <a:solidFill>
                  <a:srgbClr val="000000"/>
                </a:solidFill>
                <a:latin typeface="Tahoma" panose="020B0604030504040204" pitchFamily="34" charset="0"/>
                <a:ea typeface="Tahoma" panose="020B0604030504040204" pitchFamily="34" charset="0"/>
                <a:cs typeface="Tahoma" panose="020B0604030504040204" pitchFamily="34" charset="0"/>
              </a:rPr>
              <a:t>proiecte </a:t>
            </a:r>
            <a:r>
              <a:rPr lang="x-none" sz="1400">
                <a:solidFill>
                  <a:srgbClr val="000000"/>
                </a:solidFill>
                <a:latin typeface="Tahoma" panose="020B0604030504040204" pitchFamily="34" charset="0"/>
                <a:ea typeface="Tahoma" panose="020B0604030504040204" pitchFamily="34" charset="0"/>
                <a:cs typeface="Tahoma" panose="020B0604030504040204" pitchFamily="34" charset="0"/>
              </a:rPr>
              <a:t>investiționale </a:t>
            </a:r>
            <a:r>
              <a:rPr lang="ro-MO" sz="1400" dirty="0">
                <a:solidFill>
                  <a:srgbClr val="000000"/>
                </a:solidFill>
                <a:latin typeface="Tahoma" panose="020B0604030504040204" pitchFamily="34" charset="0"/>
                <a:ea typeface="Tahoma" panose="020B0604030504040204" pitchFamily="34" charset="0"/>
                <a:cs typeface="Tahoma" panose="020B0604030504040204" pitchFamily="34" charset="0"/>
              </a:rPr>
              <a:t>aprobate, </a:t>
            </a:r>
            <a:r>
              <a:rPr lang="x-none" sz="1400">
                <a:solidFill>
                  <a:srgbClr val="000000"/>
                </a:solidFill>
                <a:latin typeface="Tahoma" panose="020B0604030504040204" pitchFamily="34" charset="0"/>
                <a:ea typeface="Tahoma" panose="020B0604030504040204" pitchFamily="34" charset="0"/>
                <a:cs typeface="Tahoma" panose="020B0604030504040204" pitchFamily="34" charset="0"/>
              </a:rPr>
              <a:t>dintre care</a:t>
            </a:r>
            <a:r>
              <a:rPr lang="ro-MO" sz="1400"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x-none" sz="1400" b="1">
                <a:solidFill>
                  <a:srgbClr val="000000"/>
                </a:solidFill>
                <a:latin typeface="Tahoma" panose="020B0604030504040204" pitchFamily="34" charset="0"/>
                <a:ea typeface="Tahoma" panose="020B0604030504040204" pitchFamily="34" charset="0"/>
                <a:cs typeface="Tahoma" panose="020B0604030504040204" pitchFamily="34" charset="0"/>
              </a:rPr>
              <a:t>113 </a:t>
            </a:r>
            <a:r>
              <a:rPr lang="x-none" sz="1400" b="1" dirty="0">
                <a:solidFill>
                  <a:srgbClr val="000000"/>
                </a:solidFill>
                <a:latin typeface="Tahoma" panose="020B0604030504040204" pitchFamily="34" charset="0"/>
                <a:ea typeface="Tahoma" panose="020B0604030504040204" pitchFamily="34" charset="0"/>
                <a:cs typeface="Tahoma" panose="020B0604030504040204" pitchFamily="34" charset="0"/>
              </a:rPr>
              <a:t>afaceri sunt administrate de </a:t>
            </a:r>
            <a:r>
              <a:rPr lang="x-none" sz="1400" b="1">
                <a:solidFill>
                  <a:srgbClr val="000000"/>
                </a:solidFill>
                <a:latin typeface="Tahoma" panose="020B0604030504040204" pitchFamily="34" charset="0"/>
                <a:ea typeface="Tahoma" panose="020B0604030504040204" pitchFamily="34" charset="0"/>
                <a:cs typeface="Tahoma" panose="020B0604030504040204" pitchFamily="34" charset="0"/>
              </a:rPr>
              <a:t>către femei</a:t>
            </a:r>
            <a:r>
              <a:rPr lang="ro-MO" sz="1400" b="1" dirty="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en-US" sz="14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30" name="CasetăText 18">
            <a:extLst>
              <a:ext uri="{FF2B5EF4-FFF2-40B4-BE49-F238E27FC236}">
                <a16:creationId xmlns:a16="http://schemas.microsoft.com/office/drawing/2014/main" id="{FD0E1B1F-1B1E-47E9-A0C1-4B491869C52E}"/>
              </a:ext>
            </a:extLst>
          </p:cNvPr>
          <p:cNvSpPr txBox="1"/>
          <p:nvPr/>
        </p:nvSpPr>
        <p:spPr>
          <a:xfrm>
            <a:off x="1115616" y="836712"/>
            <a:ext cx="7898263" cy="738664"/>
          </a:xfrm>
          <a:prstGeom prst="rect">
            <a:avLst/>
          </a:prstGeom>
          <a:noFill/>
        </p:spPr>
        <p:txBody>
          <a:bodyPr wrap="square">
            <a:spAutoFit/>
          </a:bodyPr>
          <a:lstStyle/>
          <a:p>
            <a:pPr algn="just">
              <a:spcAft>
                <a:spcPts val="800"/>
              </a:spcAft>
            </a:pPr>
            <a:r>
              <a:rPr lang="ro-RO" sz="1400" dirty="0">
                <a:solidFill>
                  <a:srgbClr val="000000"/>
                </a:solidFill>
                <a:effectLst/>
                <a:latin typeface="Tahoma" panose="020B0604030504040204" pitchFamily="34" charset="0"/>
                <a:ea typeface="Tahoma" panose="020B0604030504040204" pitchFamily="34" charset="0"/>
                <a:cs typeface="Tahoma" panose="020B0604030504040204" pitchFamily="34" charset="0"/>
              </a:rPr>
              <a:t>Scopul Programului este mobilizarea resurselor umane și financiare ale persoanelor plecate benevol peste hotarele țării pentru a desfășura activitate de muncă, numite în continuare lucrători </a:t>
            </a:r>
            <a:r>
              <a:rPr lang="ro-RO" sz="1400" dirty="0" err="1">
                <a:solidFill>
                  <a:srgbClr val="000000"/>
                </a:solidFill>
                <a:effectLst/>
                <a:latin typeface="Tahoma" panose="020B0604030504040204" pitchFamily="34" charset="0"/>
                <a:ea typeface="Tahoma" panose="020B0604030504040204" pitchFamily="34" charset="0"/>
                <a:cs typeface="Tahoma" panose="020B0604030504040204" pitchFamily="34" charset="0"/>
              </a:rPr>
              <a:t>migranți</a:t>
            </a:r>
            <a:r>
              <a:rPr lang="ro-RO" sz="14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în dezvoltarea economică durabilă a Republicii Moldova.</a:t>
            </a:r>
            <a:endParaRPr lang="en-US" sz="1400" dirty="0">
              <a:effectLst/>
              <a:latin typeface="Tahoma" panose="020B0604030504040204" pitchFamily="34" charset="0"/>
              <a:ea typeface="Tahoma" panose="020B0604030504040204" pitchFamily="34" charset="0"/>
              <a:cs typeface="Tahoma" panose="020B0604030504040204" pitchFamily="34" charset="0"/>
            </a:endParaRPr>
          </a:p>
        </p:txBody>
      </p:sp>
      <p:sp>
        <p:nvSpPr>
          <p:cNvPr id="31" name="TextBox 30">
            <a:extLst>
              <a:ext uri="{FF2B5EF4-FFF2-40B4-BE49-F238E27FC236}">
                <a16:creationId xmlns:a16="http://schemas.microsoft.com/office/drawing/2014/main" id="{5A70BD6D-1217-4E82-B2BA-7DFE12B8176D}"/>
              </a:ext>
            </a:extLst>
          </p:cNvPr>
          <p:cNvSpPr txBox="1"/>
          <p:nvPr/>
        </p:nvSpPr>
        <p:spPr>
          <a:xfrm>
            <a:off x="971600" y="3140968"/>
            <a:ext cx="7898131" cy="523220"/>
          </a:xfrm>
          <a:prstGeom prst="rect">
            <a:avLst/>
          </a:prstGeom>
          <a:noFill/>
        </p:spPr>
        <p:txBody>
          <a:bodyPr wrap="square">
            <a:spAutoFit/>
          </a:bodyPr>
          <a:lstStyle/>
          <a:p>
            <a:r>
              <a:rPr lang="ro-RO" sz="1400" dirty="0">
                <a:solidFill>
                  <a:srgbClr val="000000"/>
                </a:solidFill>
                <a:latin typeface="Tahoma" panose="020B0604030504040204" pitchFamily="34" charset="0"/>
                <a:ea typeface="Tahoma" panose="020B0604030504040204" pitchFamily="34" charset="0"/>
                <a:cs typeface="Tahoma" panose="020B0604030504040204" pitchFamily="34" charset="0"/>
              </a:rPr>
              <a:t>Scopul: integrarea tinerilor din Republica Moldova în circuitul economic prin facilitarea lansării și dezvoltării afacerilor sustenabile.</a:t>
            </a:r>
            <a:endParaRPr lang="en-US" sz="14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32" name="Text Placeholder 4">
            <a:extLst>
              <a:ext uri="{FF2B5EF4-FFF2-40B4-BE49-F238E27FC236}">
                <a16:creationId xmlns:a16="http://schemas.microsoft.com/office/drawing/2014/main" id="{3E259473-F10F-4D97-8B04-7F5054395BC2}"/>
              </a:ext>
            </a:extLst>
          </p:cNvPr>
          <p:cNvSpPr txBox="1">
            <a:spLocks/>
          </p:cNvSpPr>
          <p:nvPr/>
        </p:nvSpPr>
        <p:spPr>
          <a:xfrm>
            <a:off x="1043608" y="4725144"/>
            <a:ext cx="7344816" cy="1919459"/>
          </a:xfrm>
          <a:prstGeom prst="rect">
            <a:avLst/>
          </a:prstGeom>
        </p:spPr>
        <p:txBody>
          <a:bodyPr/>
          <a:lstStyle>
            <a:lvl1pPr marL="457200" indent="-457200" algn="l" defTabSz="914400" rtl="0" eaLnBrk="1" latinLnBrk="0" hangingPunct="1">
              <a:lnSpc>
                <a:spcPct val="90000"/>
              </a:lnSpc>
              <a:spcBef>
                <a:spcPts val="1000"/>
              </a:spcBef>
              <a:buClr>
                <a:srgbClr val="007F52"/>
              </a:buClr>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800100" indent="-342900" algn="l" defTabSz="914400" rtl="0" eaLnBrk="1" latinLnBrk="0" hangingPunct="1">
              <a:lnSpc>
                <a:spcPct val="90000"/>
              </a:lnSpc>
              <a:spcBef>
                <a:spcPts val="500"/>
              </a:spcBef>
              <a:buClr>
                <a:srgbClr val="007F52"/>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257300" indent="-342900" algn="l" defTabSz="914400" rtl="0" eaLnBrk="1" latinLnBrk="0" hangingPunct="1">
              <a:lnSpc>
                <a:spcPct val="90000"/>
              </a:lnSpc>
              <a:spcBef>
                <a:spcPts val="500"/>
              </a:spcBef>
              <a:buClr>
                <a:srgbClr val="007F52"/>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Clr>
                <a:srgbClr val="007F5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114550" indent="-285750" algn="l" defTabSz="914400" rtl="0" eaLnBrk="1" latinLnBrk="0" hangingPunct="1">
              <a:lnSpc>
                <a:spcPct val="90000"/>
              </a:lnSpc>
              <a:spcBef>
                <a:spcPts val="500"/>
              </a:spcBef>
              <a:buClr>
                <a:srgbClr val="007F52"/>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ClrTx/>
              <a:buFont typeface="Wingdings" pitchFamily="2" charset="2"/>
              <a:buChar char="Ø"/>
            </a:pPr>
            <a:r>
              <a:rPr lang="ro-MO" sz="1400" dirty="0">
                <a:latin typeface="Tahoma" panose="020B0604030504040204" pitchFamily="34" charset="0"/>
                <a:ea typeface="Tahoma" panose="020B0604030504040204" pitchFamily="34" charset="0"/>
                <a:cs typeface="Tahoma" panose="020B0604030504040204" pitchFamily="34" charset="0"/>
              </a:rPr>
              <a:t> </a:t>
            </a:r>
            <a:r>
              <a:rPr lang="x-none" sz="1400" b="1">
                <a:latin typeface="Tahoma" panose="020B0604030504040204" pitchFamily="34" charset="0"/>
                <a:ea typeface="Tahoma" panose="020B0604030504040204" pitchFamily="34" charset="0"/>
                <a:cs typeface="Tahoma" panose="020B0604030504040204" pitchFamily="34" charset="0"/>
              </a:rPr>
              <a:t>510</a:t>
            </a:r>
            <a:r>
              <a:rPr lang="x-none" sz="1400">
                <a:latin typeface="Tahoma" panose="020B0604030504040204" pitchFamily="34" charset="0"/>
                <a:ea typeface="Tahoma" panose="020B0604030504040204" pitchFamily="34" charset="0"/>
                <a:cs typeface="Tahoma" panose="020B0604030504040204" pitchFamily="34" charset="0"/>
              </a:rPr>
              <a:t> garanții financiare active, </a:t>
            </a:r>
            <a:r>
              <a:rPr lang="x-none" sz="1400" dirty="0">
                <a:latin typeface="Tahoma" panose="020B0604030504040204" pitchFamily="34" charset="0"/>
                <a:ea typeface="Tahoma" panose="020B0604030504040204" pitchFamily="34" charset="0"/>
                <a:cs typeface="Tahoma" panose="020B0604030504040204" pitchFamily="34" charset="0"/>
              </a:rPr>
              <a:t>dintre care </a:t>
            </a:r>
            <a:r>
              <a:rPr lang="x-none" sz="1400" b="1" dirty="0">
                <a:latin typeface="Tahoma" panose="020B0604030504040204" pitchFamily="34" charset="0"/>
                <a:ea typeface="Tahoma" panose="020B0604030504040204" pitchFamily="34" charset="0"/>
                <a:cs typeface="Tahoma" panose="020B0604030504040204" pitchFamily="34" charset="0"/>
              </a:rPr>
              <a:t>86 pentru companiile </a:t>
            </a:r>
            <a:r>
              <a:rPr lang="x-none" sz="1400" dirty="0">
                <a:latin typeface="Tahoma" panose="020B0604030504040204" pitchFamily="34" charset="0"/>
                <a:ea typeface="Tahoma" panose="020B0604030504040204" pitchFamily="34" charset="0"/>
                <a:cs typeface="Tahoma" panose="020B0604030504040204" pitchFamily="34" charset="0"/>
              </a:rPr>
              <a:t>create de femei</a:t>
            </a:r>
          </a:p>
          <a:p>
            <a:pPr marL="0" indent="0">
              <a:lnSpc>
                <a:spcPct val="150000"/>
              </a:lnSpc>
              <a:spcBef>
                <a:spcPts val="0"/>
              </a:spcBef>
              <a:buClrTx/>
              <a:buFont typeface="Wingdings" pitchFamily="2" charset="2"/>
              <a:buChar char="Ø"/>
            </a:pPr>
            <a:r>
              <a:rPr lang="ro-MO" sz="1400" dirty="0">
                <a:latin typeface="Tahoma" panose="020B0604030504040204" pitchFamily="34" charset="0"/>
                <a:ea typeface="Tahoma" panose="020B0604030504040204" pitchFamily="34" charset="0"/>
                <a:cs typeface="Tahoma" panose="020B0604030504040204" pitchFamily="34" charset="0"/>
              </a:rPr>
              <a:t> </a:t>
            </a:r>
            <a:r>
              <a:rPr lang="x-none" sz="1400" b="1">
                <a:latin typeface="Tahoma" panose="020B0604030504040204" pitchFamily="34" charset="0"/>
                <a:ea typeface="Tahoma" panose="020B0604030504040204" pitchFamily="34" charset="0"/>
                <a:cs typeface="Tahoma" panose="020B0604030504040204" pitchFamily="34" charset="0"/>
              </a:rPr>
              <a:t>380</a:t>
            </a:r>
            <a:r>
              <a:rPr lang="x-none" sz="1400">
                <a:latin typeface="Tahoma" panose="020B0604030504040204" pitchFamily="34" charset="0"/>
                <a:ea typeface="Tahoma" panose="020B0604030504040204" pitchFamily="34" charset="0"/>
                <a:cs typeface="Tahoma" panose="020B0604030504040204" pitchFamily="34" charset="0"/>
              </a:rPr>
              <a:t> </a:t>
            </a:r>
            <a:r>
              <a:rPr lang="x-none" sz="1400" dirty="0">
                <a:latin typeface="Tahoma" panose="020B0604030504040204" pitchFamily="34" charset="0"/>
                <a:ea typeface="Tahoma" panose="020B0604030504040204" pitchFamily="34" charset="0"/>
                <a:cs typeface="Tahoma" panose="020B0604030504040204" pitchFamily="34" charset="0"/>
              </a:rPr>
              <a:t>mil. lei valoarea creditelor</a:t>
            </a:r>
          </a:p>
          <a:p>
            <a:pPr marL="0" indent="0">
              <a:lnSpc>
                <a:spcPct val="150000"/>
              </a:lnSpc>
              <a:spcBef>
                <a:spcPts val="0"/>
              </a:spcBef>
              <a:buClrTx/>
              <a:buFont typeface="Wingdings" pitchFamily="2" charset="2"/>
              <a:buChar char="Ø"/>
            </a:pPr>
            <a:r>
              <a:rPr lang="ro-MO" sz="1400" dirty="0">
                <a:latin typeface="Tahoma" panose="020B0604030504040204" pitchFamily="34" charset="0"/>
                <a:ea typeface="Tahoma" panose="020B0604030504040204" pitchFamily="34" charset="0"/>
                <a:cs typeface="Tahoma" panose="020B0604030504040204" pitchFamily="34" charset="0"/>
              </a:rPr>
              <a:t> </a:t>
            </a:r>
            <a:r>
              <a:rPr lang="x-none" sz="1400" b="1">
                <a:latin typeface="Tahoma" panose="020B0604030504040204" pitchFamily="34" charset="0"/>
                <a:ea typeface="Tahoma" panose="020B0604030504040204" pitchFamily="34" charset="0"/>
                <a:cs typeface="Tahoma" panose="020B0604030504040204" pitchFamily="34" charset="0"/>
              </a:rPr>
              <a:t>230</a:t>
            </a:r>
            <a:r>
              <a:rPr lang="x-none" sz="1400">
                <a:latin typeface="Tahoma" panose="020B0604030504040204" pitchFamily="34" charset="0"/>
                <a:ea typeface="Tahoma" panose="020B0604030504040204" pitchFamily="34" charset="0"/>
                <a:cs typeface="Tahoma" panose="020B0604030504040204" pitchFamily="34" charset="0"/>
              </a:rPr>
              <a:t> </a:t>
            </a:r>
            <a:r>
              <a:rPr lang="x-none" sz="1400" dirty="0">
                <a:latin typeface="Tahoma" panose="020B0604030504040204" pitchFamily="34" charset="0"/>
                <a:ea typeface="Tahoma" panose="020B0604030504040204" pitchFamily="34" charset="0"/>
                <a:cs typeface="Tahoma" panose="020B0604030504040204" pitchFamily="34" charset="0"/>
              </a:rPr>
              <a:t>mil. lei suma garanțiilor</a:t>
            </a:r>
          </a:p>
          <a:p>
            <a:pPr marL="0" indent="0">
              <a:lnSpc>
                <a:spcPct val="150000"/>
              </a:lnSpc>
              <a:spcBef>
                <a:spcPts val="0"/>
              </a:spcBef>
              <a:buClrTx/>
              <a:buFont typeface="Wingdings" pitchFamily="2" charset="2"/>
              <a:buChar char="Ø"/>
            </a:pPr>
            <a:r>
              <a:rPr lang="ro-MO" sz="1400" dirty="0">
                <a:latin typeface="Tahoma" panose="020B0604030504040204" pitchFamily="34" charset="0"/>
                <a:ea typeface="Tahoma" panose="020B0604030504040204" pitchFamily="34" charset="0"/>
                <a:cs typeface="Tahoma" panose="020B0604030504040204" pitchFamily="34" charset="0"/>
              </a:rPr>
              <a:t> </a:t>
            </a:r>
            <a:r>
              <a:rPr lang="x-none" sz="1400" b="1">
                <a:latin typeface="Tahoma" panose="020B0604030504040204" pitchFamily="34" charset="0"/>
                <a:ea typeface="Tahoma" panose="020B0604030504040204" pitchFamily="34" charset="0"/>
                <a:cs typeface="Tahoma" panose="020B0604030504040204" pitchFamily="34" charset="0"/>
              </a:rPr>
              <a:t>946</a:t>
            </a:r>
            <a:r>
              <a:rPr lang="x-none" sz="1400">
                <a:latin typeface="Tahoma" panose="020B0604030504040204" pitchFamily="34" charset="0"/>
                <a:ea typeface="Tahoma" panose="020B0604030504040204" pitchFamily="34" charset="0"/>
                <a:cs typeface="Tahoma" panose="020B0604030504040204" pitchFamily="34" charset="0"/>
              </a:rPr>
              <a:t> </a:t>
            </a:r>
            <a:r>
              <a:rPr lang="x-none" sz="1400" dirty="0">
                <a:latin typeface="Tahoma" panose="020B0604030504040204" pitchFamily="34" charset="0"/>
                <a:ea typeface="Tahoma" panose="020B0604030504040204" pitchFamily="34" charset="0"/>
                <a:cs typeface="Tahoma" panose="020B0604030504040204" pitchFamily="34" charset="0"/>
              </a:rPr>
              <a:t>mil. lei investiții în economie</a:t>
            </a:r>
          </a:p>
        </p:txBody>
      </p:sp>
      <p:sp>
        <p:nvSpPr>
          <p:cNvPr id="34" name="Title 1">
            <a:extLst>
              <a:ext uri="{FF2B5EF4-FFF2-40B4-BE49-F238E27FC236}">
                <a16:creationId xmlns:a16="http://schemas.microsoft.com/office/drawing/2014/main" id="{D42664C3-2830-44C4-8D9D-F6897AD8FF86}"/>
              </a:ext>
            </a:extLst>
          </p:cNvPr>
          <p:cNvSpPr txBox="1">
            <a:spLocks/>
          </p:cNvSpPr>
          <p:nvPr/>
        </p:nvSpPr>
        <p:spPr>
          <a:xfrm>
            <a:off x="1115616" y="404664"/>
            <a:ext cx="3903428" cy="576063"/>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o-RO" sz="1800" b="1" dirty="0">
                <a:solidFill>
                  <a:srgbClr val="007F52"/>
                </a:solidFill>
                <a:latin typeface="Tahoma" panose="020B0604030504040204" pitchFamily="34" charset="0"/>
                <a:ea typeface="Tahoma" panose="020B0604030504040204" pitchFamily="34" charset="0"/>
                <a:cs typeface="Tahoma" panose="020B0604030504040204" pitchFamily="34" charset="0"/>
              </a:rPr>
              <a:t>Programul ”PARE 1+1”</a:t>
            </a:r>
            <a:endParaRPr lang="en-US" sz="1800" b="1" dirty="0">
              <a:solidFill>
                <a:srgbClr val="007F52"/>
              </a:solidFill>
              <a:latin typeface="Tahoma" panose="020B0604030504040204" pitchFamily="34" charset="0"/>
              <a:ea typeface="Tahoma" panose="020B0604030504040204" pitchFamily="34" charset="0"/>
              <a:cs typeface="Tahoma" panose="020B0604030504040204" pitchFamily="34" charset="0"/>
            </a:endParaRPr>
          </a:p>
        </p:txBody>
      </p:sp>
      <p:sp>
        <p:nvSpPr>
          <p:cNvPr id="35" name="Title 1">
            <a:extLst>
              <a:ext uri="{FF2B5EF4-FFF2-40B4-BE49-F238E27FC236}">
                <a16:creationId xmlns:a16="http://schemas.microsoft.com/office/drawing/2014/main" id="{5F337935-68E4-47E6-9F0C-4DE61957D463}"/>
              </a:ext>
            </a:extLst>
          </p:cNvPr>
          <p:cNvSpPr txBox="1">
            <a:spLocks/>
          </p:cNvSpPr>
          <p:nvPr/>
        </p:nvSpPr>
        <p:spPr>
          <a:xfrm>
            <a:off x="994349" y="2508178"/>
            <a:ext cx="4134735" cy="1061491"/>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o-RO" sz="1800" b="1" dirty="0">
                <a:solidFill>
                  <a:srgbClr val="007F52"/>
                </a:solidFill>
                <a:latin typeface="Tahoma" panose="020B0604030504040204" pitchFamily="34" charset="0"/>
                <a:ea typeface="Tahoma" panose="020B0604030504040204" pitchFamily="34" charset="0"/>
                <a:cs typeface="Tahoma" panose="020B0604030504040204" pitchFamily="34" charset="0"/>
              </a:rPr>
              <a:t>Programul ”Strat pentru Tineri”</a:t>
            </a:r>
            <a:endParaRPr lang="en-US" sz="1800" b="1" dirty="0">
              <a:solidFill>
                <a:srgbClr val="007F52"/>
              </a:solidFill>
              <a:latin typeface="Tahoma" panose="020B0604030504040204" pitchFamily="34" charset="0"/>
              <a:ea typeface="Tahoma" panose="020B0604030504040204" pitchFamily="34" charset="0"/>
              <a:cs typeface="Tahoma" panose="020B0604030504040204" pitchFamily="34" charset="0"/>
            </a:endParaRPr>
          </a:p>
        </p:txBody>
      </p:sp>
      <p:sp>
        <p:nvSpPr>
          <p:cNvPr id="36" name="Title 1">
            <a:extLst>
              <a:ext uri="{FF2B5EF4-FFF2-40B4-BE49-F238E27FC236}">
                <a16:creationId xmlns:a16="http://schemas.microsoft.com/office/drawing/2014/main" id="{EAFFC325-5A08-4E79-B46D-7BD534579943}"/>
              </a:ext>
            </a:extLst>
          </p:cNvPr>
          <p:cNvSpPr txBox="1">
            <a:spLocks/>
          </p:cNvSpPr>
          <p:nvPr/>
        </p:nvSpPr>
        <p:spPr>
          <a:xfrm>
            <a:off x="882438" y="4080814"/>
            <a:ext cx="4134735" cy="1061491"/>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ro-RO" sz="1800" b="1" dirty="0">
                <a:solidFill>
                  <a:srgbClr val="007F52"/>
                </a:solidFill>
                <a:latin typeface="Tahoma" panose="020B0604030504040204" pitchFamily="34" charset="0"/>
                <a:ea typeface="Tahoma" panose="020B0604030504040204" pitchFamily="34" charset="0"/>
                <a:cs typeface="Tahoma" panose="020B0604030504040204" pitchFamily="34" charset="0"/>
              </a:rPr>
              <a:t>Fondul de garantare a creditelor</a:t>
            </a:r>
            <a:endParaRPr lang="en-US" sz="1800" b="1" dirty="0">
              <a:solidFill>
                <a:srgbClr val="007F52"/>
              </a:solidFill>
              <a:latin typeface="Tahoma" panose="020B0604030504040204" pitchFamily="34" charset="0"/>
              <a:ea typeface="Tahoma" panose="020B0604030504040204" pitchFamily="34" charset="0"/>
              <a:cs typeface="Tahoma" panose="020B0604030504040204" pitchFamily="34" charset="0"/>
            </a:endParaRPr>
          </a:p>
        </p:txBody>
      </p:sp>
      <p:sp>
        <p:nvSpPr>
          <p:cNvPr id="16" name="Прямоугольник 15"/>
          <p:cNvSpPr/>
          <p:nvPr/>
        </p:nvSpPr>
        <p:spPr>
          <a:xfrm>
            <a:off x="4427984" y="1772816"/>
            <a:ext cx="2792377" cy="307777"/>
          </a:xfrm>
          <a:prstGeom prst="rect">
            <a:avLst/>
          </a:prstGeom>
        </p:spPr>
        <p:txBody>
          <a:bodyPr wrap="square">
            <a:spAutoFit/>
          </a:bodyPr>
          <a:lstStyle/>
          <a:p>
            <a:r>
              <a:rPr lang="ro-RO" sz="1400" dirty="0">
                <a:solidFill>
                  <a:prstClr val="black"/>
                </a:solidFill>
                <a:latin typeface="Tahoma" panose="020B0604030504040204" pitchFamily="34" charset="0"/>
                <a:ea typeface="Tahoma" panose="020B0604030504040204" pitchFamily="34" charset="0"/>
                <a:cs typeface="Tahoma" panose="020B0604030504040204" pitchFamily="34" charset="0"/>
              </a:rPr>
              <a:t> finanțare, inclusiv :</a:t>
            </a:r>
            <a:endParaRPr lang="ro-RO" dirty="0"/>
          </a:p>
        </p:txBody>
      </p:sp>
    </p:spTree>
    <p:extLst>
      <p:ext uri="{BB962C8B-B14F-4D97-AF65-F5344CB8AC3E}">
        <p14:creationId xmlns:p14="http://schemas.microsoft.com/office/powerpoint/2010/main" val="14460833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3"/>
          <p:cNvSpPr>
            <a:spLocks noGrp="1"/>
          </p:cNvSpPr>
          <p:nvPr>
            <p:ph type="title"/>
          </p:nvPr>
        </p:nvSpPr>
        <p:spPr>
          <a:xfrm>
            <a:off x="467544" y="116632"/>
            <a:ext cx="8229600" cy="778098"/>
          </a:xfrm>
        </p:spPr>
        <p:txBody>
          <a:bodyPr>
            <a:noAutofit/>
          </a:bodyPr>
          <a:lstStyle/>
          <a:p>
            <a:r>
              <a:rPr lang="ro-RO" sz="2000" b="1" dirty="0">
                <a:solidFill>
                  <a:srgbClr val="007F52"/>
                </a:solidFill>
                <a:latin typeface="Tahoma" panose="020B0604030504040204" pitchFamily="34" charset="0"/>
                <a:ea typeface="Tahoma" panose="020B0604030504040204" pitchFamily="34" charset="0"/>
                <a:cs typeface="Tahoma" panose="020B0604030504040204" pitchFamily="34" charset="0"/>
              </a:rPr>
              <a:t>ANTREPRINORIATUL – MOTIVARE ECONOMICĂ ȘI OPȚIUNE DE CARIERĂ . </a:t>
            </a:r>
          </a:p>
        </p:txBody>
      </p:sp>
      <p:sp>
        <p:nvSpPr>
          <p:cNvPr id="8193" name="Rectangle 1"/>
          <p:cNvSpPr>
            <a:spLocks noChangeArrowheads="1"/>
          </p:cNvSpPr>
          <p:nvPr/>
        </p:nvSpPr>
        <p:spPr bwMode="auto">
          <a:xfrm>
            <a:off x="467544" y="836712"/>
            <a:ext cx="8424936" cy="68326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ro-MO" sz="2000" dirty="0">
                <a:latin typeface="Calibri" pitchFamily="34" charset="0"/>
                <a:ea typeface="Times New Roman" pitchFamily="18" charset="0"/>
                <a:cs typeface="Times New Roman" pitchFamily="18" charset="0"/>
              </a:rPr>
              <a:t> F</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iecare persoană pe parcursul vieții își creează propria carieră așa cum vrea și </a:t>
            </a:r>
            <a:r>
              <a:rPr kumimoji="0" lang="ro-MO" sz="2000" b="0" i="1" u="sng"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„cum se simte mai comod</a:t>
            </a:r>
            <a:r>
              <a:rPr kumimoji="0" lang="ro-MO" sz="2000" b="0" i="1" u="none"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 </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Unii preferă să fie </a:t>
            </a:r>
            <a:r>
              <a:rPr kumimoji="0" lang="ro-MO" sz="2000" b="1" i="0" u="none"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angajați</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iar alții</a:t>
            </a:r>
            <a:r>
              <a:rPr kumimoji="0" lang="ro-MO" sz="2000" b="0" i="0" u="none"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 </a:t>
            </a:r>
            <a:r>
              <a:rPr kumimoji="0" lang="ro-MO" sz="2000" b="1" i="0" u="none"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antreprenori</a:t>
            </a:r>
            <a:r>
              <a:rPr kumimoji="0" lang="ro-MO" sz="2000" b="1"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A fi angajat e </a:t>
            </a:r>
            <a:r>
              <a:rPr kumimoji="0" lang="ro-MO" sz="2000" b="0" i="1" u="sng"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„mai simplu</a:t>
            </a:r>
            <a:r>
              <a:rPr kumimoji="0" lang="ro-MO" sz="2000" b="0" i="1" strike="noStrike" cap="none" normalizeH="0" baseline="0" dirty="0">
                <a:ln>
                  <a:noFill/>
                </a:ln>
                <a:solidFill>
                  <a:schemeClr val="accent6">
                    <a:lumMod val="75000"/>
                  </a:schemeClr>
                </a:solidFill>
                <a:effectLst/>
                <a:latin typeface="Calibri" pitchFamily="34" charset="0"/>
                <a:ea typeface="Times New Roman" pitchFamily="18" charset="0"/>
                <a:cs typeface="Times New Roman" pitchFamily="18" charset="0"/>
              </a:rPr>
              <a:t>”, </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îți vinzi brațele de muncă, ori aptitudinile dea realiza ceva, iar </a:t>
            </a:r>
            <a:r>
              <a:rPr kumimoji="0" lang="ro-MO" sz="2000" b="0" i="0" u="sng" strike="noStrike" cap="none" normalizeH="0" baseline="0" dirty="0">
                <a:ln>
                  <a:noFill/>
                </a:ln>
                <a:solidFill>
                  <a:schemeClr val="tx1"/>
                </a:solidFill>
                <a:effectLst/>
                <a:latin typeface="Calibri" pitchFamily="34" charset="0"/>
                <a:ea typeface="Times New Roman" pitchFamily="18" charset="0"/>
                <a:cs typeface="Times New Roman" pitchFamily="18" charset="0"/>
              </a:rPr>
              <a:t>angajatorul va decide pentru tine ce și cât trebuie să faci și care va fi remunerarea</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 typeface="Wingdings" pitchFamily="2" charset="2"/>
              <a:buChar char="q"/>
              <a:tabLst/>
            </a:pPr>
            <a:r>
              <a:rPr lang="ro-MO" sz="2000" dirty="0">
                <a:latin typeface="Calibri" pitchFamily="34" charset="0"/>
                <a:ea typeface="Times New Roman" pitchFamily="18" charset="0"/>
                <a:cs typeface="Times New Roman" pitchFamily="18" charset="0"/>
              </a:rPr>
              <a:t> </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Simplu, dar nu și totdeauna bine! În primul rând, fiind angajat, faci ceia ce ți se spune, nu ceia ce crezi ca ar fi mai bine, iar banii de care poți dispune sunt limitați de angajator.</a:t>
            </a:r>
          </a:p>
          <a:p>
            <a:pPr algn="just" fontAlgn="base">
              <a:spcBef>
                <a:spcPct val="0"/>
              </a:spcBef>
              <a:spcAft>
                <a:spcPct val="0"/>
              </a:spcAft>
              <a:buFont typeface="Wingdings" pitchFamily="2" charset="2"/>
              <a:buChar char="q"/>
            </a:pPr>
            <a:r>
              <a:rPr lang="ro-MO" sz="2000" dirty="0"/>
              <a:t> Ar fi o mare greșeală în cariera noastră să ne limităm doar la căutarea unui loc de muncă, ezitând să </a:t>
            </a:r>
            <a:r>
              <a:rPr lang="ro-MO" sz="2000" i="1" u="sng" dirty="0">
                <a:solidFill>
                  <a:schemeClr val="accent6">
                    <a:lumMod val="75000"/>
                  </a:schemeClr>
                </a:solidFill>
              </a:rPr>
              <a:t>”încercăm măcar odată</a:t>
            </a:r>
            <a:r>
              <a:rPr lang="ro-MO" sz="2000" dirty="0">
                <a:solidFill>
                  <a:schemeClr val="accent6">
                    <a:lumMod val="75000"/>
                  </a:schemeClr>
                </a:solidFill>
              </a:rPr>
              <a:t>” </a:t>
            </a:r>
            <a:r>
              <a:rPr lang="ro-MO" sz="2000" dirty="0"/>
              <a:t>a fi noi înșine ”angajatorii noștri”, inițiind propria afacere.  </a:t>
            </a:r>
          </a:p>
          <a:p>
            <a:pPr algn="just" fontAlgn="base">
              <a:spcBef>
                <a:spcPct val="0"/>
              </a:spcBef>
              <a:spcAft>
                <a:spcPct val="0"/>
              </a:spcAft>
              <a:buFont typeface="Wingdings" pitchFamily="2" charset="2"/>
              <a:buChar char="q"/>
            </a:pPr>
            <a:r>
              <a:rPr lang="ro-MO" sz="2000" dirty="0"/>
              <a:t> Motivele frecvente care </a:t>
            </a:r>
            <a:r>
              <a:rPr lang="ro-MO" sz="2000" dirty="0">
                <a:solidFill>
                  <a:schemeClr val="accent6">
                    <a:lumMod val="75000"/>
                  </a:schemeClr>
                </a:solidFill>
              </a:rPr>
              <a:t>”blochează gândul de a iniția propria afacere”</a:t>
            </a:r>
            <a:r>
              <a:rPr lang="ro-MO" sz="2000" dirty="0"/>
              <a:t> de regulă sunt banale: </a:t>
            </a:r>
          </a:p>
          <a:p>
            <a:pPr lvl="1" algn="just" fontAlgn="base">
              <a:spcBef>
                <a:spcPct val="0"/>
              </a:spcBef>
              <a:spcAft>
                <a:spcPct val="0"/>
              </a:spcAft>
              <a:buFont typeface="Wingdings" pitchFamily="2" charset="2"/>
              <a:buChar char="ü"/>
            </a:pPr>
            <a:r>
              <a:rPr lang="ro-MO" sz="2000" dirty="0"/>
              <a:t>neîncrederea în sine ori frică că nu vom reuși, </a:t>
            </a:r>
          </a:p>
          <a:p>
            <a:pPr lvl="1" algn="just" fontAlgn="base">
              <a:spcBef>
                <a:spcPct val="0"/>
              </a:spcBef>
              <a:spcAft>
                <a:spcPct val="0"/>
              </a:spcAft>
              <a:buFont typeface="Wingdings" pitchFamily="2" charset="2"/>
              <a:buChar char="ü"/>
            </a:pPr>
            <a:r>
              <a:rPr lang="ro-MO" sz="2000" dirty="0"/>
              <a:t>subaprecierea capacităților noastre, </a:t>
            </a:r>
          </a:p>
          <a:p>
            <a:pPr lvl="1" algn="just" fontAlgn="base">
              <a:spcBef>
                <a:spcPct val="0"/>
              </a:spcBef>
              <a:spcAft>
                <a:spcPct val="0"/>
              </a:spcAft>
              <a:buFont typeface="Wingdings" pitchFamily="2" charset="2"/>
              <a:buChar char="ü"/>
            </a:pPr>
            <a:r>
              <a:rPr lang="ro-MO" sz="2000" dirty="0"/>
              <a:t>stereotipurile care persistă în societate,</a:t>
            </a:r>
          </a:p>
          <a:p>
            <a:pPr lvl="1" algn="just" fontAlgn="base">
              <a:spcBef>
                <a:spcPct val="0"/>
              </a:spcBef>
              <a:spcAft>
                <a:spcPct val="0"/>
              </a:spcAft>
              <a:buFont typeface="Wingdings" pitchFamily="2" charset="2"/>
              <a:buChar char="ü"/>
            </a:pPr>
            <a:r>
              <a:rPr lang="ro-MO" sz="2000" dirty="0"/>
              <a:t>ce va spune satul dacă nu reușesc?, </a:t>
            </a:r>
          </a:p>
          <a:p>
            <a:pPr lvl="1" algn="just" fontAlgn="base">
              <a:spcBef>
                <a:spcPct val="0"/>
              </a:spcBef>
              <a:spcAft>
                <a:spcPct val="0"/>
              </a:spcAft>
              <a:buFont typeface="Wingdings" pitchFamily="2" charset="2"/>
              <a:buChar char="ü"/>
            </a:pPr>
            <a:r>
              <a:rPr lang="ro-MO" sz="2000" dirty="0"/>
              <a:t>informații vehiculate despre nereușitele altora, </a:t>
            </a:r>
          </a:p>
          <a:p>
            <a:pPr lvl="1" algn="just" fontAlgn="base">
              <a:spcBef>
                <a:spcPct val="0"/>
              </a:spcBef>
              <a:spcAft>
                <a:spcPct val="0"/>
              </a:spcAft>
              <a:buFont typeface="Wingdings" pitchFamily="2" charset="2"/>
              <a:buChar char="ü"/>
            </a:pPr>
            <a:r>
              <a:rPr lang="ro-MO" sz="2000" dirty="0"/>
              <a:t>imposibil să faci business în Moldova, etc. </a:t>
            </a:r>
            <a:endParaRPr lang="en-US" sz="2000" dirty="0"/>
          </a:p>
          <a:p>
            <a:pPr algn="just" fontAlgn="base">
              <a:spcBef>
                <a:spcPct val="0"/>
              </a:spcBef>
              <a:spcAft>
                <a:spcPct val="0"/>
              </a:spcAft>
            </a:pPr>
            <a:endParaRPr lang="en-US" sz="2000" dirty="0"/>
          </a:p>
          <a:p>
            <a:pPr marL="0" marR="0" lvl="0" indent="0" algn="just" defTabSz="914400" rtl="0" eaLnBrk="1" fontAlgn="base" latinLnBrk="0" hangingPunct="1">
              <a:lnSpc>
                <a:spcPct val="100000"/>
              </a:lnSpc>
              <a:spcBef>
                <a:spcPct val="0"/>
              </a:spcBef>
              <a:spcAft>
                <a:spcPct val="0"/>
              </a:spcAft>
              <a:buClrTx/>
              <a:buSzTx/>
              <a:tabLst/>
            </a:pPr>
            <a:endPar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o-MO" sz="18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251520" y="570453"/>
            <a:ext cx="853244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buFont typeface="Wingdings" pitchFamily="2" charset="2"/>
              <a:buChar char="q"/>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Ar fi normal ca </a:t>
            </a:r>
            <a:r>
              <a:rPr lang="ro-MO" sz="2000" dirty="0">
                <a:latin typeface="Calibri" pitchFamily="34" charset="0"/>
                <a:ea typeface="Times New Roman" pitchFamily="18" charset="0"/>
                <a:cs typeface="Times New Roman" pitchFamily="18" charset="0"/>
              </a:rPr>
              <a:t>fiecare persoană </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măcar odată pe parcursul vieții să-și verifice capacitățile dea iniția și dezvolta propria afacere, chiar dacă cunoaștem că unora nu le reușește în afaceri!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Este important să ținem cont, că ”un eșec în afacere”, de regulă este provocat de doi factori: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914400" lvl="1" indent="-457200" algn="just" eaLnBrk="0" fontAlgn="base" hangingPunct="0">
              <a:spcBef>
                <a:spcPct val="0"/>
              </a:spcBef>
              <a:spcAft>
                <a:spcPct val="0"/>
              </a:spcAft>
              <a:buAutoNum type="arabicPeriod"/>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Ideea de afacere din start nu a fost  viabilă,</a:t>
            </a:r>
            <a:endParaRPr lang="ro-MO" sz="2000" dirty="0">
              <a:latin typeface="Arial" pitchFamily="34" charset="0"/>
              <a:cs typeface="Arial" pitchFamily="34" charset="0"/>
            </a:endParaRPr>
          </a:p>
          <a:p>
            <a:pPr marL="914400" lvl="1" indent="-457200" algn="just" eaLnBrk="0" fontAlgn="base" hangingPunct="0">
              <a:spcBef>
                <a:spcPct val="0"/>
              </a:spcBef>
              <a:spcAft>
                <a:spcPct val="0"/>
              </a:spcAft>
              <a:buAutoNum type="arabicPeriod"/>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Calitățile (Personalitatea) și profesionalismul celui care implementează ideea de afaceri.</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Dacă o idee de afaceri este viabilă, realizarea acestea depinde deja doar de persoana care o implementează!  </a:t>
            </a:r>
            <a:endParaRPr kumimoji="0" lang="en-US" sz="2000" b="0" i="0" u="none" strike="noStrike" cap="none" normalizeH="0" baseline="0" dirty="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Nu ar fi corect să spunem că o idee de afaceri nu este ”bună” doar din simplu motiv că cineva a încercat implementarea și nu a reușit! </a:t>
            </a:r>
          </a:p>
          <a:p>
            <a:pPr marL="0" marR="0" lvl="0" indent="0" algn="just" defTabSz="914400" rtl="0" eaLnBrk="0" fontAlgn="base" latinLnBrk="0" hangingPunct="0">
              <a:lnSpc>
                <a:spcPct val="100000"/>
              </a:lnSpc>
              <a:spcBef>
                <a:spcPct val="0"/>
              </a:spcBef>
              <a:spcAft>
                <a:spcPct val="0"/>
              </a:spcAft>
              <a:buClrTx/>
              <a:buSzTx/>
              <a:buFont typeface="Wingdings" pitchFamily="2" charset="2"/>
              <a:buChar char="q"/>
              <a:tabLst/>
            </a:pPr>
            <a:r>
              <a:rPr lang="ro-MO" sz="2000" dirty="0">
                <a:latin typeface="Calibri" pitchFamily="34" charset="0"/>
                <a:ea typeface="Times New Roman" pitchFamily="18" charset="0"/>
                <a:cs typeface="Times New Roman" pitchFamily="18" charset="0"/>
              </a:rPr>
              <a:t> </a:t>
            </a:r>
            <a:r>
              <a:rPr kumimoji="0" lang="ro-MO" sz="20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Fiecare persoană este diferită și acționează diferit! Ideea poate fi bună, dar implementarea greșită! De exemplu, la prepararea unui simplu tort, chiar folosind aceleași ingrediente,  la diferiți bucătari, calitatea și gustul va fi diferit. </a:t>
            </a:r>
            <a:endParaRPr kumimoji="0" lang="ro-MO" sz="20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98007" y="174120"/>
            <a:ext cx="8307082"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fontAlgn="base">
              <a:lnSpc>
                <a:spcPct val="100000"/>
              </a:lnSpc>
              <a:spcBef>
                <a:spcPct val="0"/>
              </a:spcBef>
              <a:spcAft>
                <a:spcPct val="0"/>
              </a:spcAft>
              <a:buClrTx/>
              <a:buSzTx/>
              <a:tabLst/>
            </a:pPr>
            <a:r>
              <a:rPr lang="ro-MO" sz="2000" b="1" dirty="0">
                <a:solidFill>
                  <a:srgbClr val="007F52"/>
                </a:solidFill>
                <a:latin typeface="Tahoma" panose="020B0604030504040204" pitchFamily="34" charset="0"/>
                <a:ea typeface="Tahoma" panose="020B0604030504040204" pitchFamily="34" charset="0"/>
                <a:cs typeface="Tahoma" panose="020B0604030504040204" pitchFamily="34" charset="0"/>
              </a:rPr>
              <a:t>CÂND ESTE MOMENTUL POTRIVIT PENTRU A INIȚIA O AFACERE?</a:t>
            </a:r>
          </a:p>
        </p:txBody>
      </p:sp>
      <p:sp>
        <p:nvSpPr>
          <p:cNvPr id="28674" name="Rectangle 2"/>
          <p:cNvSpPr>
            <a:spLocks noChangeArrowheads="1"/>
          </p:cNvSpPr>
          <p:nvPr/>
        </p:nvSpPr>
        <p:spPr bwMode="auto">
          <a:xfrm>
            <a:off x="251520" y="1340768"/>
            <a:ext cx="813690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fontAlgn="base">
              <a:spcBef>
                <a:spcPct val="0"/>
              </a:spcBef>
              <a:spcAft>
                <a:spcPct val="0"/>
              </a:spcAft>
              <a:buFont typeface="Wingdings" pitchFamily="2" charset="2"/>
              <a:buChar char="q"/>
            </a:pP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Momentul potrivit pentru </a:t>
            </a:r>
            <a:r>
              <a:rPr lang="ro-MO" sz="2400" dirty="0">
                <a:latin typeface="Calibri" pitchFamily="34" charset="0"/>
                <a:ea typeface="Times New Roman" pitchFamily="18" charset="0"/>
                <a:cs typeface="Times New Roman" pitchFamily="18" charset="0"/>
              </a:rPr>
              <a:t>ați iniția propria afacere</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a este în cazul în care:</a:t>
            </a:r>
          </a:p>
          <a:p>
            <a:pPr lvl="1" algn="just" fontAlgn="base">
              <a:spcBef>
                <a:spcPct val="0"/>
              </a:spcBef>
              <a:spcAft>
                <a:spcPct val="0"/>
              </a:spcAft>
              <a:buFont typeface="Wingdings" pitchFamily="2" charset="2"/>
              <a:buChar char="ü"/>
            </a:pP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Deseori</a:t>
            </a:r>
            <a:r>
              <a:rPr kumimoji="0" lang="ro-MO" sz="2400" b="0" i="0" u="none" strike="noStrike" cap="none" normalizeH="0" dirty="0">
                <a:ln>
                  <a:noFill/>
                </a:ln>
                <a:solidFill>
                  <a:schemeClr val="tx1"/>
                </a:solidFill>
                <a:effectLst/>
                <a:latin typeface="Calibri" pitchFamily="34" charset="0"/>
                <a:ea typeface="Times New Roman" pitchFamily="18" charset="0"/>
                <a:cs typeface="Times New Roman" pitchFamily="18" charset="0"/>
              </a:rPr>
              <a:t> </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compari modul în care angajatorul abordează problemele apărute cu felul în care ai gestiona tu situația respectivă dacă ai fi în locul lui,</a:t>
            </a:r>
          </a:p>
          <a:p>
            <a:pPr lvl="1" algn="just" fontAlgn="base">
              <a:spcBef>
                <a:spcPct val="0"/>
              </a:spcBef>
              <a:spcAft>
                <a:spcPct val="0"/>
              </a:spcAft>
              <a:buFont typeface="Wingdings" pitchFamily="2" charset="2"/>
              <a:buChar char="ü"/>
            </a:pPr>
            <a:r>
              <a:rPr lang="ro-MO" sz="2400" dirty="0">
                <a:latin typeface="Calibri" pitchFamily="34" charset="0"/>
                <a:ea typeface="Times New Roman" pitchFamily="18" charset="0"/>
                <a:cs typeface="Times New Roman" pitchFamily="18" charset="0"/>
              </a:rPr>
              <a:t> Simți necesitatea dea decide tu pentru tine ce și cât trebuie să faci, </a:t>
            </a:r>
            <a:endParaRPr kumimoji="0" lang="ro-MO" sz="2400" b="0" i="0" strike="noStrike" cap="none" normalizeH="0" baseline="0" dirty="0">
              <a:ln>
                <a:noFill/>
              </a:ln>
              <a:solidFill>
                <a:schemeClr val="tx1"/>
              </a:solidFill>
              <a:effectLst/>
              <a:latin typeface="Calibri" pitchFamily="34" charset="0"/>
              <a:ea typeface="Times New Roman" pitchFamily="18" charset="0"/>
              <a:cs typeface="Times New Roman" pitchFamily="18" charset="0"/>
            </a:endParaRPr>
          </a:p>
          <a:p>
            <a:pPr lvl="1" algn="just" fontAlgn="base">
              <a:spcBef>
                <a:spcPct val="0"/>
              </a:spcBef>
              <a:spcAft>
                <a:spcPct val="0"/>
              </a:spcAft>
              <a:buFont typeface="Wingdings" pitchFamily="2" charset="2"/>
              <a:buChar char="ü"/>
            </a:pP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Vrei să dispui de mai mulți bani decât îți oferă angajatorul, </a:t>
            </a:r>
          </a:p>
          <a:p>
            <a:pPr lvl="1" algn="just" fontAlgn="base">
              <a:spcBef>
                <a:spcPct val="0"/>
              </a:spcBef>
              <a:spcAft>
                <a:spcPct val="0"/>
              </a:spcAft>
              <a:buFont typeface="Wingdings" pitchFamily="2" charset="2"/>
              <a:buChar char="ü"/>
            </a:pPr>
            <a:r>
              <a:rPr lang="ro-MO" sz="2400" dirty="0">
                <a:latin typeface="Calibri" pitchFamily="34" charset="0"/>
                <a:ea typeface="Times New Roman" pitchFamily="18" charset="0"/>
                <a:cs typeface="Times New Roman" pitchFamily="18" charset="0"/>
              </a:rPr>
              <a:t> I</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ntuiția (eul din tine) îți „</a:t>
            </a:r>
            <a:r>
              <a:rPr kumimoji="0" lang="ro-MO" sz="2400" b="0" i="1"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șoptește</a:t>
            </a:r>
            <a:r>
              <a:rPr kumimoji="0" lang="ro-MO" sz="2400" b="0" i="0" u="none" strike="noStrike" cap="none" normalizeH="0" baseline="0" dirty="0">
                <a:ln>
                  <a:noFill/>
                </a:ln>
                <a:solidFill>
                  <a:schemeClr val="tx1"/>
                </a:solidFill>
                <a:effectLst/>
                <a:latin typeface="Calibri" pitchFamily="34" charset="0"/>
                <a:ea typeface="Times New Roman" pitchFamily="18" charset="0"/>
                <a:cs typeface="Times New Roman" pitchFamily="18" charset="0"/>
              </a:rPr>
              <a:t>” să devii antreprenor. </a:t>
            </a:r>
            <a:endParaRPr kumimoji="0" lang="ro-MO" sz="2400" b="0" i="0" u="none" strike="noStrike" cap="none" normalizeH="0" baseline="0" dirty="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o-MO" sz="2400" b="1" dirty="0">
                <a:solidFill>
                  <a:srgbClr val="007F52"/>
                </a:solidFill>
                <a:latin typeface="Tahoma" panose="020B0604030504040204" pitchFamily="34" charset="0"/>
                <a:ea typeface="Tahoma" panose="020B0604030504040204" pitchFamily="34" charset="0"/>
                <a:cs typeface="Tahoma" panose="020B0604030504040204" pitchFamily="34" charset="0"/>
              </a:rPr>
              <a:t>CE TREBUIE SĂ FACEM PENTRU A INIȚIA O AFACERE?</a:t>
            </a:r>
            <a:endParaRPr lang="ro-RO" sz="2400" dirty="0"/>
          </a:p>
        </p:txBody>
      </p:sp>
      <p:sp>
        <p:nvSpPr>
          <p:cNvPr id="3" name="Содержимое 2"/>
          <p:cNvSpPr>
            <a:spLocks noGrp="1"/>
          </p:cNvSpPr>
          <p:nvPr>
            <p:ph idx="1"/>
          </p:nvPr>
        </p:nvSpPr>
        <p:spPr>
          <a:xfrm>
            <a:off x="251520" y="1484784"/>
            <a:ext cx="8712968" cy="5112568"/>
          </a:xfrm>
        </p:spPr>
        <p:txBody>
          <a:bodyPr>
            <a:normAutofit fontScale="32500" lnSpcReduction="20000"/>
          </a:bodyPr>
          <a:lstStyle/>
          <a:p>
            <a:pPr>
              <a:buFont typeface="Wingdings" pitchFamily="2" charset="2"/>
              <a:buChar char="q"/>
            </a:pPr>
            <a:r>
              <a:rPr lang="ro-MO" sz="6000" b="1" u="sng" dirty="0">
                <a:latin typeface="Calibri" pitchFamily="34" charset="0"/>
              </a:rPr>
              <a:t>Primul pas</a:t>
            </a:r>
            <a:r>
              <a:rPr lang="ro-MO" sz="6000" dirty="0">
                <a:latin typeface="Calibri" pitchFamily="34" charset="0"/>
              </a:rPr>
              <a:t>  - </a:t>
            </a:r>
            <a:r>
              <a:rPr lang="ro-MO" sz="5500" b="1" dirty="0">
                <a:latin typeface="Calibri" pitchFamily="34" charset="0"/>
              </a:rPr>
              <a:t>Identificarea calităților personale și nivelului de cunoștințe de care dispunem</a:t>
            </a:r>
            <a:r>
              <a:rPr lang="ro-MO" sz="5500" dirty="0">
                <a:latin typeface="Calibri" pitchFamily="34" charset="0"/>
              </a:rPr>
              <a:t>. </a:t>
            </a:r>
          </a:p>
          <a:p>
            <a:pPr>
              <a:buFont typeface="Wingdings" pitchFamily="2" charset="2"/>
              <a:buChar char="ü"/>
            </a:pPr>
            <a:r>
              <a:rPr lang="ro-MO" sz="5500" dirty="0">
                <a:latin typeface="Calibri" pitchFamily="34" charset="0"/>
              </a:rPr>
              <a:t>La inițierea afacerii nu ai nevoie neapărat de o diploma,  important este să identificăm  de care cunoștințe mai avem nevoie pentru a cunoaște mai bine specificul domeniul în care vom activa. </a:t>
            </a:r>
          </a:p>
          <a:p>
            <a:pPr>
              <a:buFont typeface="Wingdings" pitchFamily="2" charset="2"/>
              <a:buChar char="ü"/>
            </a:pPr>
            <a:r>
              <a:rPr lang="ro-MO" sz="5500" dirty="0">
                <a:latin typeface="Calibri" pitchFamily="34" charset="0"/>
              </a:rPr>
              <a:t>La cunoștințe se referă: experiența de lucru în domeniu, </a:t>
            </a:r>
            <a:r>
              <a:rPr lang="ro-RO" sz="5500" dirty="0">
                <a:latin typeface="Calibri" pitchFamily="34" charset="0"/>
              </a:rPr>
              <a:t>cursuri de instruire profesională (ex. pomicultură, apicultură, reparații utilaje, prestări servicii auto, croitorie, frizerie etc.) și în domeniul antreprenorial (cunoștințe juridice, financiare, management, marketing , etc.)</a:t>
            </a:r>
            <a:endParaRPr lang="ro-MO" sz="5500" dirty="0">
              <a:latin typeface="Calibri" pitchFamily="34" charset="0"/>
            </a:endParaRPr>
          </a:p>
          <a:p>
            <a:pPr>
              <a:buFont typeface="Wingdings" pitchFamily="2" charset="2"/>
              <a:buChar char="ü"/>
            </a:pPr>
            <a:r>
              <a:rPr lang="ro-MO" sz="5500" dirty="0">
                <a:latin typeface="Calibri" pitchFamily="34" charset="0"/>
              </a:rPr>
              <a:t>Nimeni nu se naște antreprenor – oricine poate învăța cum se conduce o afacere. Calitățile personale și Personalitatea se formează în timp! </a:t>
            </a:r>
          </a:p>
          <a:p>
            <a:pPr>
              <a:buFont typeface="Wingdings" pitchFamily="2" charset="2"/>
              <a:buChar char="ü"/>
            </a:pPr>
            <a:r>
              <a:rPr lang="ro-MO" sz="5500" dirty="0">
                <a:latin typeface="Calibri" pitchFamily="34" charset="0"/>
              </a:rPr>
              <a:t>Pentru a deveni un bun antreprenor este necesar: a) să avem spirit creativ și inovator, b) să fim încrezuți în sine, responsabili, optimiști, perseverenți, flexibili, cu capacități de comunicare și convingere, insistenți, și c) să avem capacitatea de a duce lucrurile până la capăt. </a:t>
            </a:r>
            <a:endParaRPr lang="en-US" sz="5500" dirty="0">
              <a:latin typeface="Calibri" pitchFamily="34" charset="0"/>
            </a:endParaRPr>
          </a:p>
          <a:p>
            <a:endParaRPr lang="ro-RO" dirty="0">
              <a:latin typeface="Calibri"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404664"/>
            <a:ext cx="8712968" cy="6048672"/>
          </a:xfrm>
        </p:spPr>
        <p:txBody>
          <a:bodyPr>
            <a:noAutofit/>
          </a:bodyPr>
          <a:lstStyle/>
          <a:p>
            <a:pPr>
              <a:buFont typeface="Wingdings" pitchFamily="2" charset="2"/>
              <a:buChar char="q"/>
            </a:pPr>
            <a:r>
              <a:rPr lang="ro-MO" sz="2400" b="1" u="sng" dirty="0"/>
              <a:t>Pasul II</a:t>
            </a:r>
            <a:r>
              <a:rPr lang="ro-MO" sz="2400" b="1" dirty="0"/>
              <a:t> </a:t>
            </a:r>
            <a:r>
              <a:rPr lang="ro-MO" sz="2200" dirty="0"/>
              <a:t>– </a:t>
            </a:r>
            <a:r>
              <a:rPr lang="ro-MO" sz="2200" b="1" dirty="0"/>
              <a:t>Identificarea și verificarea viabilității idei de afaceri.</a:t>
            </a:r>
            <a:r>
              <a:rPr lang="ro-MO" sz="2200" dirty="0"/>
              <a:t>  </a:t>
            </a:r>
            <a:endParaRPr lang="en-US" sz="2200" dirty="0"/>
          </a:p>
          <a:p>
            <a:pPr>
              <a:buFont typeface="Wingdings" pitchFamily="2" charset="2"/>
              <a:buChar char="ü"/>
            </a:pPr>
            <a:r>
              <a:rPr lang="ro-MO" sz="2200" dirty="0"/>
              <a:t>La identificarea ideii de afaceri este posibil să ne inspirăm din oricare sursă, fie din ideile deja existente pe piața locală (sat,  raion, republică), fie din cele identificate mergând peste hotare, ori din propriile  ideile inedite. Nu ar fi corect să căutăm doar ideii absolut noi!  </a:t>
            </a:r>
            <a:r>
              <a:rPr lang="ro-MO" sz="2200" u="sng" dirty="0"/>
              <a:t>Important este ca orice idee identificată să fie analizată sub aspect de viabilitate.</a:t>
            </a:r>
            <a:endParaRPr lang="en-US" sz="2200" dirty="0"/>
          </a:p>
          <a:p>
            <a:pPr>
              <a:buFont typeface="Wingdings" pitchFamily="2" charset="2"/>
              <a:buChar char="ü"/>
            </a:pPr>
            <a:r>
              <a:rPr lang="ro-MO" sz="2200" u="sng" dirty="0"/>
              <a:t>Oricare idee de afacere poate fi viabilă dacă </a:t>
            </a:r>
            <a:r>
              <a:rPr lang="ro-RO" sz="2200" u="sng" dirty="0"/>
              <a:t>întrunește următoarelor cerințe</a:t>
            </a:r>
            <a:r>
              <a:rPr lang="ro-RO" sz="2200" dirty="0"/>
              <a:t>: </a:t>
            </a:r>
            <a:endParaRPr lang="en-US" sz="2200" dirty="0"/>
          </a:p>
          <a:p>
            <a:pPr lvl="1"/>
            <a:r>
              <a:rPr lang="ro-RO" sz="2200" dirty="0"/>
              <a:t>Orientată pe principiile de bază a afacerilor – capabilă sa genereze profit; </a:t>
            </a:r>
            <a:endParaRPr lang="en-US" sz="2200" dirty="0"/>
          </a:p>
          <a:p>
            <a:pPr lvl="1"/>
            <a:r>
              <a:rPr lang="ro-RO" sz="2200" dirty="0"/>
              <a:t>Realistă, ori se integrează in contextul economic; </a:t>
            </a:r>
            <a:endParaRPr lang="en-US" sz="2200" dirty="0"/>
          </a:p>
          <a:p>
            <a:pPr lvl="1"/>
            <a:r>
              <a:rPr lang="ro-RO" sz="2200" dirty="0"/>
              <a:t>Inovatoare – sa aducă ceva nou (produse noi/elemente noi ale produsului) pe piață ori diferit de ceia ce există; </a:t>
            </a:r>
            <a:endParaRPr lang="en-US" sz="2200" dirty="0"/>
          </a:p>
          <a:p>
            <a:pPr lvl="1"/>
            <a:r>
              <a:rPr lang="ro-RO" sz="2200" dirty="0"/>
              <a:t>satisface cererea actuală si/sau potențială a pieţii – sa satisfacă o necesitate a consumatorului; </a:t>
            </a:r>
            <a:endParaRPr lang="en-US" sz="2200" dirty="0"/>
          </a:p>
          <a:p>
            <a:pPr lvl="1"/>
            <a:r>
              <a:rPr lang="ro-RO" sz="2200" dirty="0"/>
              <a:t>sa apară la momentul oportun. </a:t>
            </a:r>
            <a:endParaRPr lang="en-US" sz="2200" dirty="0"/>
          </a:p>
          <a:p>
            <a:endParaRPr lang="ro-RO" sz="2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332656"/>
            <a:ext cx="8820472" cy="5793507"/>
          </a:xfrm>
        </p:spPr>
        <p:txBody>
          <a:bodyPr>
            <a:normAutofit fontScale="70000" lnSpcReduction="20000"/>
          </a:bodyPr>
          <a:lstStyle/>
          <a:p>
            <a:pPr>
              <a:buFont typeface="Wingdings" pitchFamily="2" charset="2"/>
              <a:buChar char="q"/>
            </a:pPr>
            <a:r>
              <a:rPr lang="ro-MO" sz="3400" b="1" u="sng" dirty="0"/>
              <a:t>Pasul III</a:t>
            </a:r>
            <a:r>
              <a:rPr lang="ro-MO" sz="3400" b="1" dirty="0"/>
              <a:t> </a:t>
            </a:r>
            <a:r>
              <a:rPr lang="ro-MO" b="1" dirty="0"/>
              <a:t>– Cercetarea pieții. </a:t>
            </a:r>
          </a:p>
          <a:p>
            <a:pPr>
              <a:buFont typeface="Wingdings" pitchFamily="2" charset="2"/>
              <a:buChar char="ü"/>
            </a:pPr>
            <a:r>
              <a:rPr lang="ro-RO" dirty="0"/>
              <a:t>Identifică dacă piaţa solicită produsul sau serviciu care dorim să-l lansăm şi elaborează o strategie reală de pătrundere pe piaţă.</a:t>
            </a:r>
            <a:endParaRPr lang="en-US" dirty="0"/>
          </a:p>
          <a:p>
            <a:pPr>
              <a:buFont typeface="Wingdings" pitchFamily="2" charset="2"/>
              <a:buChar char="ü"/>
            </a:pPr>
            <a:r>
              <a:rPr lang="ro-RO" dirty="0"/>
              <a:t>Domeniile care trebuie cercetate: </a:t>
            </a:r>
            <a:r>
              <a:rPr lang="ro-RO" i="1" dirty="0"/>
              <a:t>a) Piața și caracteristicile ei – este nevalorificată, in fază inițială, stabilă, în creștere/descreștere; b) Produsul – caracteristicile calitative ale acestuia ; c)Prețul;</a:t>
            </a:r>
            <a:r>
              <a:rPr lang="en-US" i="1" dirty="0"/>
              <a:t> d)</a:t>
            </a:r>
            <a:r>
              <a:rPr lang="ro-RO" i="1" dirty="0"/>
              <a:t> Consumatorii;</a:t>
            </a:r>
            <a:r>
              <a:rPr lang="en-US" i="1" dirty="0"/>
              <a:t> f) </a:t>
            </a:r>
            <a:r>
              <a:rPr lang="ro-RO" i="1" dirty="0"/>
              <a:t>Distribuția produsului și  forța de vânzare;</a:t>
            </a:r>
            <a:r>
              <a:rPr lang="en-US" i="1" dirty="0"/>
              <a:t> g)</a:t>
            </a:r>
            <a:r>
              <a:rPr lang="ro-RO" i="1" dirty="0"/>
              <a:t> Concurenții; </a:t>
            </a:r>
            <a:r>
              <a:rPr lang="en-US" i="1" dirty="0"/>
              <a:t>h)</a:t>
            </a:r>
            <a:r>
              <a:rPr lang="ro-RO" i="1" dirty="0"/>
              <a:t>Promovarea;</a:t>
            </a:r>
            <a:r>
              <a:rPr lang="en-US" i="1" dirty="0"/>
              <a:t> </a:t>
            </a:r>
            <a:r>
              <a:rPr lang="en-US" i="1" dirty="0" err="1"/>
              <a:t>i</a:t>
            </a:r>
            <a:r>
              <a:rPr lang="en-US" i="1" dirty="0"/>
              <a:t>) </a:t>
            </a:r>
            <a:r>
              <a:rPr lang="ro-RO" i="1" dirty="0"/>
              <a:t>Condiții de livrare.</a:t>
            </a:r>
            <a:endParaRPr lang="en-US" dirty="0"/>
          </a:p>
          <a:p>
            <a:pPr>
              <a:buFont typeface="Wingdings" pitchFamily="2" charset="2"/>
              <a:buChar char="q"/>
            </a:pPr>
            <a:r>
              <a:rPr lang="ro-RO" dirty="0"/>
              <a:t>Pentru a elabora o strategie eficientă de pătrundere pe piaţă este necesar ca la efectuarea studiului de piață să obține răspunsuri cât mai veridice la următoarele întrebări:</a:t>
            </a:r>
            <a:endParaRPr lang="en-US" dirty="0"/>
          </a:p>
          <a:p>
            <a:pPr lvl="1">
              <a:buNone/>
            </a:pPr>
            <a:r>
              <a:rPr lang="ro-RO" dirty="0"/>
              <a:t>     </a:t>
            </a:r>
            <a:r>
              <a:rPr lang="ro-RO" sz="3100" dirty="0"/>
              <a:t>1. Cine este consumatorul produsului?</a:t>
            </a:r>
            <a:br>
              <a:rPr lang="ro-RO" sz="3100" dirty="0"/>
            </a:br>
            <a:r>
              <a:rPr lang="ro-RO" sz="3100" dirty="0"/>
              <a:t>2. De ce şi pentru ce sunt făcute cumpărăturile?</a:t>
            </a:r>
            <a:br>
              <a:rPr lang="ro-RO" sz="3100" dirty="0"/>
            </a:br>
            <a:r>
              <a:rPr lang="ro-RO" sz="3100" dirty="0"/>
              <a:t>3. Ce beneficii au clienţii cumpărând acest produs?</a:t>
            </a:r>
            <a:br>
              <a:rPr lang="ro-RO" sz="3100" dirty="0"/>
            </a:br>
            <a:r>
              <a:rPr lang="ro-RO" sz="3100" dirty="0"/>
              <a:t>4. Când clientul face cumpărături?</a:t>
            </a:r>
            <a:br>
              <a:rPr lang="ro-RO" sz="3100" dirty="0"/>
            </a:br>
            <a:r>
              <a:rPr lang="ro-RO" sz="3100" dirty="0"/>
              <a:t>5. Cât de des clientul face cumpăra?</a:t>
            </a:r>
            <a:br>
              <a:rPr lang="ro-RO" sz="3100" dirty="0"/>
            </a:br>
            <a:r>
              <a:rPr lang="ro-RO" sz="3100" dirty="0"/>
              <a:t>6. Unde clientul face cumpărături?</a:t>
            </a:r>
            <a:br>
              <a:rPr lang="ro-RO" sz="3100" dirty="0"/>
            </a:br>
            <a:r>
              <a:rPr lang="ro-RO" sz="3100" dirty="0"/>
              <a:t>7. La cine ar mai putea potenţialul client să meargă la cumpărături? </a:t>
            </a:r>
            <a:endParaRPr lang="en-US" sz="3100" dirty="0"/>
          </a:p>
          <a:p>
            <a:endParaRPr lang="ro-RO"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20688"/>
            <a:ext cx="8229600" cy="5505475"/>
          </a:xfrm>
        </p:spPr>
        <p:txBody>
          <a:bodyPr>
            <a:normAutofit fontScale="92500" lnSpcReduction="20000"/>
          </a:bodyPr>
          <a:lstStyle/>
          <a:p>
            <a:pPr>
              <a:buFont typeface="Wingdings" pitchFamily="2" charset="2"/>
              <a:buChar char="q"/>
            </a:pPr>
            <a:r>
              <a:rPr lang="ro-RO" sz="2400" b="1" dirty="0"/>
              <a:t>Metode de cercetarea pieții: </a:t>
            </a:r>
            <a:endParaRPr lang="en-US" sz="2400" dirty="0"/>
          </a:p>
          <a:p>
            <a:pPr marL="514350" lvl="0" indent="-514350">
              <a:buFont typeface="+mj-lt"/>
              <a:buAutoNum type="romanUcPeriod"/>
            </a:pPr>
            <a:r>
              <a:rPr lang="ro-RO" sz="2400" b="1" dirty="0"/>
              <a:t>Studiul pieții </a:t>
            </a:r>
            <a:r>
              <a:rPr lang="ro-RO" sz="2400" dirty="0"/>
              <a:t>(sondaj, interviu telefonic ori personal, anchetă, chestionar);</a:t>
            </a:r>
            <a:endParaRPr lang="ro-MO" sz="2400" dirty="0"/>
          </a:p>
          <a:p>
            <a:pPr marL="514350" lvl="0" indent="-514350">
              <a:buFont typeface="+mj-lt"/>
              <a:buAutoNum type="romanUcPeriod"/>
            </a:pPr>
            <a:r>
              <a:rPr lang="ro-RO" sz="2400" b="1" dirty="0"/>
              <a:t>Observarea</a:t>
            </a:r>
            <a:r>
              <a:rPr lang="ro-RO" sz="2400" dirty="0"/>
              <a:t> (traficul de transport şi fluxul pietonal – în cazul vânzărilor cu amănuntul) (vizita concurenţilor în calitate de clienţi, studiul materialelor promoţionale a concurenților, discuții cu clienții concurenților, etc.);</a:t>
            </a:r>
            <a:endParaRPr lang="ro-MO" sz="2400" dirty="0"/>
          </a:p>
          <a:p>
            <a:pPr marL="514350" lvl="0" indent="-514350">
              <a:buFont typeface="+mj-lt"/>
              <a:buAutoNum type="romanUcPeriod"/>
            </a:pPr>
            <a:r>
              <a:rPr lang="ro-RO" sz="2400" b="1" dirty="0"/>
              <a:t>Informații de bază </a:t>
            </a:r>
            <a:r>
              <a:rPr lang="ro-RO" sz="2400" dirty="0"/>
              <a:t>(date statistice, studierea anuarelor companiilor, ori literatura de bază);</a:t>
            </a:r>
            <a:endParaRPr lang="ro-MO" sz="2400" dirty="0"/>
          </a:p>
          <a:p>
            <a:pPr marL="514350" lvl="0" indent="-514350">
              <a:buFont typeface="+mj-lt"/>
              <a:buAutoNum type="romanUcPeriod"/>
            </a:pPr>
            <a:r>
              <a:rPr lang="ro-RO" sz="2400" b="1" dirty="0"/>
              <a:t>Experimentul de piață </a:t>
            </a:r>
            <a:r>
              <a:rPr lang="ro-RO" sz="2400" dirty="0"/>
              <a:t>(plasarea produsului pe piață pentru verificarea tuturor aspectelor afacerii într-o situației asemănătoare cu cea reală)</a:t>
            </a:r>
            <a:endParaRPr lang="en-US" sz="2400" dirty="0"/>
          </a:p>
          <a:p>
            <a:pPr>
              <a:buFont typeface="Wingdings" pitchFamily="2" charset="2"/>
              <a:buChar char="q"/>
            </a:pPr>
            <a:r>
              <a:rPr lang="ro-RO" sz="2400" b="1" i="1" dirty="0"/>
              <a:t>Mărimea pieţei</a:t>
            </a:r>
            <a:r>
              <a:rPr lang="ro-RO" sz="2400" i="1" dirty="0"/>
              <a:t> reprezintă volumul maxim de vânzări care poate fi obţinut pe piață.</a:t>
            </a:r>
            <a:endParaRPr lang="en-US" sz="2400" dirty="0"/>
          </a:p>
          <a:p>
            <a:pPr>
              <a:buNone/>
            </a:pPr>
            <a:endParaRPr lang="ro-RO" sz="24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404664"/>
            <a:ext cx="8892480" cy="5721499"/>
          </a:xfrm>
        </p:spPr>
        <p:txBody>
          <a:bodyPr>
            <a:normAutofit fontScale="70000" lnSpcReduction="20000"/>
          </a:bodyPr>
          <a:lstStyle/>
          <a:p>
            <a:pPr>
              <a:buFont typeface="Wingdings" pitchFamily="2" charset="2"/>
              <a:buChar char="q"/>
            </a:pPr>
            <a:r>
              <a:rPr lang="ro-MO" sz="2800" b="1" u="sng" dirty="0"/>
              <a:t>Pasul IV</a:t>
            </a:r>
            <a:r>
              <a:rPr lang="ro-MO" sz="2800" b="1" dirty="0"/>
              <a:t> </a:t>
            </a:r>
            <a:r>
              <a:rPr lang="ro-MO" sz="2200" b="1" dirty="0"/>
              <a:t>– </a:t>
            </a:r>
            <a:r>
              <a:rPr lang="ro-MO" sz="2400" b="1" dirty="0"/>
              <a:t>Studierea legislației și actelor normative care reglementează activitatea antreprenorială.</a:t>
            </a:r>
          </a:p>
          <a:p>
            <a:pPr>
              <a:buFont typeface="Wingdings" pitchFamily="2" charset="2"/>
              <a:buChar char="§"/>
            </a:pPr>
            <a:r>
              <a:rPr lang="ro-RO" sz="2400" dirty="0"/>
              <a:t>O afacere stabilă și profitabilă poate fi dezvoltată doar cunoscând și respectând legislația R. Moldova. Cunoașterea legislației antreprenoriale ajută antreprenorul să adopte decizii legale și să nu fie manipulat. </a:t>
            </a:r>
            <a:endParaRPr lang="en-US" sz="2400" dirty="0"/>
          </a:p>
          <a:p>
            <a:pPr>
              <a:buFont typeface="Wingdings" pitchFamily="2" charset="2"/>
              <a:buChar char="§"/>
            </a:pPr>
            <a:r>
              <a:rPr lang="ro-RO" sz="2400" dirty="0"/>
              <a:t>Pentru a acumula cunoștințele de bază privind cadrul legal care reglementează activitatea antreprenorială este necesar de studiat atent următoarele legi și acte normative:</a:t>
            </a:r>
            <a:endParaRPr lang="en-US" sz="2400" dirty="0"/>
          </a:p>
          <a:p>
            <a:pPr lvl="0">
              <a:buFont typeface="Wingdings" pitchFamily="2" charset="2"/>
              <a:buChar char="ü"/>
            </a:pPr>
            <a:r>
              <a:rPr lang="ro-RO" sz="2400" dirty="0"/>
              <a:t>Legea </a:t>
            </a:r>
            <a:r>
              <a:rPr lang="en-US" sz="2400" dirty="0"/>
              <a:t>«</a:t>
            </a:r>
            <a:r>
              <a:rPr lang="ro-RO" sz="2400" dirty="0"/>
              <a:t>Cu privire la </a:t>
            </a:r>
            <a:r>
              <a:rPr lang="ro-RO" sz="2400" dirty="0" err="1"/>
              <a:t>antreprenoriat</a:t>
            </a:r>
            <a:r>
              <a:rPr lang="ro-RO" sz="2400" dirty="0"/>
              <a:t> şi întreprinderi</a:t>
            </a:r>
            <a:r>
              <a:rPr lang="en-US" sz="2400" dirty="0"/>
              <a:t>» </a:t>
            </a:r>
            <a:r>
              <a:rPr lang="ro-RO" sz="2400" dirty="0"/>
              <a:t>nr.</a:t>
            </a:r>
            <a:r>
              <a:rPr lang="en-US" sz="2400" dirty="0"/>
              <a:t>845 </a:t>
            </a:r>
            <a:r>
              <a:rPr lang="ro-RO" sz="2400" dirty="0"/>
              <a:t>din </a:t>
            </a:r>
            <a:r>
              <a:rPr lang="en-US" sz="2400" dirty="0"/>
              <a:t>3.01.1992</a:t>
            </a:r>
            <a:r>
              <a:rPr lang="ro-RO" sz="2400" dirty="0"/>
              <a:t>;</a:t>
            </a:r>
            <a:endParaRPr lang="en-US" sz="2400" dirty="0"/>
          </a:p>
          <a:p>
            <a:pPr lvl="0">
              <a:buFont typeface="Wingdings" pitchFamily="2" charset="2"/>
              <a:buChar char="ü"/>
            </a:pPr>
            <a:r>
              <a:rPr lang="ro-MO" sz="2400" dirty="0"/>
              <a:t>Legea</a:t>
            </a:r>
            <a:r>
              <a:rPr lang="vi-VN" sz="2400" dirty="0"/>
              <a:t> </a:t>
            </a:r>
            <a:r>
              <a:rPr lang="vi-VN" sz="2400" dirty="0">
                <a:latin typeface="Calibri" pitchFamily="34" charset="0"/>
              </a:rPr>
              <a:t>Nr. 220 din  19.10.2007 privind înregistrarea de stat a persoanelor juridice şi a întreprinzătorilor individuali</a:t>
            </a:r>
            <a:r>
              <a:rPr lang="ro-MO" sz="2400" dirty="0"/>
              <a:t>; </a:t>
            </a:r>
            <a:endParaRPr lang="en-US" sz="2400" dirty="0"/>
          </a:p>
          <a:p>
            <a:pPr lvl="0">
              <a:buFont typeface="Wingdings" pitchFamily="2" charset="2"/>
              <a:buChar char="ü"/>
            </a:pPr>
            <a:r>
              <a:rPr lang="ro-RO" sz="2400" dirty="0"/>
              <a:t> Legea </a:t>
            </a:r>
            <a:r>
              <a:rPr lang="vi-VN" sz="2400" dirty="0">
                <a:latin typeface="Calibri" pitchFamily="34" charset="0"/>
              </a:rPr>
              <a:t>privind gospodăriile ţărăneşti </a:t>
            </a:r>
            <a:r>
              <a:rPr lang="vi-VN" sz="2400" dirty="0"/>
              <a:t>nr.1353-XIV din 03.11.2000</a:t>
            </a:r>
            <a:r>
              <a:rPr lang="ro-MO" sz="2400" dirty="0"/>
              <a:t>;</a:t>
            </a:r>
            <a:endParaRPr lang="en-US" sz="2400" dirty="0"/>
          </a:p>
          <a:p>
            <a:pPr lvl="0">
              <a:buFont typeface="Wingdings" pitchFamily="2" charset="2"/>
              <a:buChar char="ü"/>
            </a:pPr>
            <a:r>
              <a:rPr lang="ro-MO" sz="2400" dirty="0"/>
              <a:t>Legea privind societățile cu răspundere limitată nr.135 din 14.06.2007</a:t>
            </a:r>
            <a:endParaRPr lang="en-US" sz="2400" dirty="0"/>
          </a:p>
          <a:p>
            <a:pPr lvl="0">
              <a:buFont typeface="Wingdings" pitchFamily="2" charset="2"/>
              <a:buChar char="ü"/>
            </a:pPr>
            <a:r>
              <a:rPr lang="ro-MO" sz="2400" dirty="0"/>
              <a:t> Codul Civil, Codul muncii;</a:t>
            </a:r>
            <a:endParaRPr lang="en-US" sz="2400" dirty="0"/>
          </a:p>
          <a:p>
            <a:pPr lvl="0">
              <a:buFont typeface="Wingdings" pitchFamily="2" charset="2"/>
              <a:buChar char="ü"/>
            </a:pPr>
            <a:r>
              <a:rPr lang="ro-MO" sz="2400" dirty="0"/>
              <a:t> Codul fiscal - reglementează principiile generale ale impozitului în R. Moldova, statutul juridic al contribuabililor, principiile de determinare a obiectului impunerii fiscale, răspunderea pentru încălcarea legislației fiscale, precum și modul de contestare a acțiunilor funcționarilor fiscali. Clasificarea impozitelor și taxelor sunt reflectate în </a:t>
            </a:r>
            <a:r>
              <a:rPr lang="en-US" sz="2400" dirty="0"/>
              <a:t>art.6(5)</a:t>
            </a:r>
            <a:r>
              <a:rPr lang="ro-MO" sz="2400" dirty="0"/>
              <a:t> și </a:t>
            </a:r>
            <a:r>
              <a:rPr lang="en-US" sz="2400" dirty="0"/>
              <a:t>art.6(</a:t>
            </a:r>
            <a:r>
              <a:rPr lang="ro-MO" sz="2400" dirty="0"/>
              <a:t>6</a:t>
            </a:r>
            <a:r>
              <a:rPr lang="en-US" sz="2400" dirty="0"/>
              <a:t>) a </a:t>
            </a:r>
            <a:r>
              <a:rPr lang="ro-MO" sz="2400" dirty="0"/>
              <a:t>Codului fiscal</a:t>
            </a:r>
            <a:r>
              <a:rPr lang="en-US" sz="2400" dirty="0"/>
              <a:t>.</a:t>
            </a:r>
          </a:p>
          <a:p>
            <a:pPr>
              <a:buFont typeface="Wingdings" pitchFamily="2" charset="2"/>
              <a:buChar char="ü"/>
            </a:pPr>
            <a:endParaRPr lang="ro-RO" sz="22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268761"/>
            <a:ext cx="7918648" cy="2331690"/>
          </a:xfrm>
        </p:spPr>
        <p:txBody>
          <a:bodyPr>
            <a:normAutofit/>
          </a:bodyPr>
          <a:lstStyle/>
          <a:p>
            <a:pPr algn="ctr"/>
            <a:br>
              <a:rPr lang="ro-RO" sz="3600" b="1" spc="-10" dirty="0">
                <a:solidFill>
                  <a:srgbClr val="007F52"/>
                </a:solidFill>
                <a:latin typeface="+mn-lt"/>
                <a:cs typeface="Arial"/>
              </a:rPr>
            </a:br>
            <a:br>
              <a:rPr lang="ro-RO" sz="3600" b="1" spc="-10" dirty="0">
                <a:solidFill>
                  <a:srgbClr val="007F52"/>
                </a:solidFill>
                <a:latin typeface="+mn-lt"/>
                <a:cs typeface="Arial"/>
              </a:rPr>
            </a:br>
            <a:r>
              <a:rPr lang="ro-MO" sz="3600" b="1" spc="-10" dirty="0">
                <a:solidFill>
                  <a:srgbClr val="007F52"/>
                </a:solidFill>
                <a:latin typeface="+mn-lt"/>
                <a:cs typeface="Arial"/>
              </a:rPr>
              <a:t>GESTIONAREA</a:t>
            </a:r>
            <a:r>
              <a:rPr lang="en-US" sz="3600" b="1" spc="-10" dirty="0">
                <a:solidFill>
                  <a:srgbClr val="007F52"/>
                </a:solidFill>
                <a:latin typeface="+mn-lt"/>
                <a:cs typeface="Arial"/>
              </a:rPr>
              <a:t> </a:t>
            </a:r>
            <a:r>
              <a:rPr lang="en-US" sz="3600" b="1" spc="-10" dirty="0" err="1">
                <a:solidFill>
                  <a:srgbClr val="007F52"/>
                </a:solidFill>
                <a:latin typeface="+mn-lt"/>
                <a:cs typeface="Arial"/>
              </a:rPr>
              <a:t>financiar</a:t>
            </a:r>
            <a:r>
              <a:rPr lang="ro-RO" sz="3600" b="1" spc="-10" dirty="0">
                <a:solidFill>
                  <a:srgbClr val="007F52"/>
                </a:solidFill>
                <a:latin typeface="+mn-lt"/>
                <a:cs typeface="Arial"/>
              </a:rPr>
              <a:t>ă</a:t>
            </a:r>
            <a:r>
              <a:rPr lang="en-US" sz="3600" b="1" spc="-10" dirty="0">
                <a:solidFill>
                  <a:srgbClr val="007F52"/>
                </a:solidFill>
                <a:latin typeface="+mn-lt"/>
                <a:cs typeface="Arial"/>
              </a:rPr>
              <a:t> a </a:t>
            </a:r>
            <a:r>
              <a:rPr lang="ro-MO" sz="3600" b="1" spc="-10" dirty="0">
                <a:solidFill>
                  <a:srgbClr val="007F52"/>
                </a:solidFill>
                <a:latin typeface="+mn-lt"/>
                <a:cs typeface="Arial"/>
              </a:rPr>
              <a:t> AFACERII </a:t>
            </a:r>
            <a:br>
              <a:rPr lang="ro-MO" sz="3600" b="1" spc="-10" dirty="0">
                <a:solidFill>
                  <a:srgbClr val="007F52"/>
                </a:solidFill>
                <a:latin typeface="+mn-lt"/>
                <a:cs typeface="Arial"/>
              </a:rPr>
            </a:br>
            <a:endParaRPr lang="ro-RO" sz="3600" b="1" spc="-10" dirty="0">
              <a:solidFill>
                <a:srgbClr val="007F52"/>
              </a:solidFill>
              <a:latin typeface="+mn-lt"/>
              <a:cs typeface="Arial"/>
            </a:endParaRPr>
          </a:p>
        </p:txBody>
      </p:sp>
      <p:sp>
        <p:nvSpPr>
          <p:cNvPr id="3" name="Подзаголовок 2"/>
          <p:cNvSpPr>
            <a:spLocks noGrp="1"/>
          </p:cNvSpPr>
          <p:nvPr>
            <p:ph type="subTitle" idx="1"/>
          </p:nvPr>
        </p:nvSpPr>
        <p:spPr>
          <a:xfrm>
            <a:off x="1043608" y="5229200"/>
            <a:ext cx="7344816" cy="1080120"/>
          </a:xfrm>
        </p:spPr>
        <p:txBody>
          <a:bodyPr>
            <a:normAutofit/>
          </a:bodyPr>
          <a:lstStyle/>
          <a:p>
            <a:pPr algn="ctr"/>
            <a:r>
              <a:rPr lang="ro-RO" sz="2200" dirty="0">
                <a:solidFill>
                  <a:schemeClr val="tx1"/>
                </a:solidFill>
              </a:rPr>
              <a:t>2021      </a:t>
            </a:r>
            <a:r>
              <a:rPr lang="ro-RO" sz="2200" dirty="0"/>
              <a:t>   </a:t>
            </a:r>
            <a:r>
              <a:rPr lang="ro-RO" sz="2200" b="1" dirty="0"/>
              <a:t>     </a:t>
            </a:r>
            <a:endParaRPr lang="en-US" sz="2200" dirty="0"/>
          </a:p>
          <a:p>
            <a:endParaRPr lang="ro-RO"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5793507"/>
          </a:xfrm>
        </p:spPr>
        <p:txBody>
          <a:bodyPr>
            <a:noAutofit/>
          </a:bodyPr>
          <a:lstStyle/>
          <a:p>
            <a:pPr lvl="0"/>
            <a:r>
              <a:rPr lang="ro-MO" sz="2200" dirty="0"/>
              <a:t>Legea bugetului asigurărilor sociale de stat pe anul în curs;</a:t>
            </a:r>
            <a:endParaRPr lang="en-US" sz="2200" dirty="0"/>
          </a:p>
          <a:p>
            <a:pPr lvl="0"/>
            <a:r>
              <a:rPr lang="ro-MO" sz="2200" dirty="0"/>
              <a:t>Legea fondurilor asigurării de asistență medicală pe anul în curs;</a:t>
            </a:r>
            <a:endParaRPr lang="en-US" sz="2200" dirty="0"/>
          </a:p>
          <a:p>
            <a:pPr lvl="0"/>
            <a:r>
              <a:rPr lang="ro-MO" sz="2200" dirty="0"/>
              <a:t>Legea</a:t>
            </a:r>
            <a:r>
              <a:rPr lang="vi-VN" sz="2200" dirty="0"/>
              <a:t> </a:t>
            </a:r>
            <a:r>
              <a:rPr lang="vi-VN" sz="2200" dirty="0">
                <a:latin typeface="Calibri" pitchFamily="34" charset="0"/>
              </a:rPr>
              <a:t>nr.160 din 22.07.2011 privind reglementarea prin autorizare a activităţii de întreprinzător</a:t>
            </a:r>
            <a:r>
              <a:rPr lang="ro-MO" sz="2200" dirty="0"/>
              <a:t>. </a:t>
            </a:r>
            <a:r>
              <a:rPr lang="ro-MO" sz="2200" u="sng" dirty="0">
                <a:solidFill>
                  <a:srgbClr val="FF0000"/>
                </a:solidFill>
              </a:rPr>
              <a:t>Atenție!!!</a:t>
            </a:r>
            <a:r>
              <a:rPr lang="ro-MO" sz="2200" dirty="0">
                <a:solidFill>
                  <a:srgbClr val="FF0000"/>
                </a:solidFill>
              </a:rPr>
              <a:t> </a:t>
            </a:r>
            <a:r>
              <a:rPr lang="ro-MO" sz="2200" dirty="0"/>
              <a:t>Legea respectivă definește actele permisive în activitatea antreprenorială </a:t>
            </a:r>
            <a:r>
              <a:rPr lang="ro-MO" sz="2200" dirty="0">
                <a:latin typeface="Calibri" pitchFamily="34" charset="0"/>
              </a:rPr>
              <a:t>(</a:t>
            </a:r>
            <a:r>
              <a:rPr lang="vi-VN" sz="2200" i="1" u="sng" dirty="0">
                <a:latin typeface="Calibri" pitchFamily="34" charset="0"/>
              </a:rPr>
              <a:t>licență</a:t>
            </a:r>
            <a:r>
              <a:rPr lang="ro-MO" sz="2200" i="1" u="sng" dirty="0">
                <a:latin typeface="Calibri" pitchFamily="34" charset="0"/>
              </a:rPr>
              <a:t>, </a:t>
            </a:r>
            <a:r>
              <a:rPr lang="vi-VN" sz="2200" i="1" u="sng" dirty="0">
                <a:latin typeface="Calibri" pitchFamily="34" charset="0"/>
              </a:rPr>
              <a:t>autorizație</a:t>
            </a:r>
            <a:r>
              <a:rPr lang="ro-MO" sz="2200" i="1" u="sng" dirty="0">
                <a:latin typeface="Calibri" pitchFamily="34" charset="0"/>
              </a:rPr>
              <a:t>,certificat</a:t>
            </a:r>
            <a:r>
              <a:rPr lang="ro-MO" sz="2200" dirty="0">
                <a:latin typeface="Calibri" pitchFamily="34" charset="0"/>
              </a:rPr>
              <a:t>) </a:t>
            </a:r>
            <a:r>
              <a:rPr lang="ro-MO" sz="2200" dirty="0"/>
              <a:t>și conține Nomenclatorul actelor permisive și autorităţile emitente.</a:t>
            </a:r>
            <a:endParaRPr lang="en-US" sz="2200" dirty="0"/>
          </a:p>
          <a:p>
            <a:pPr lvl="0"/>
            <a:r>
              <a:rPr lang="ro-MO" sz="2200" dirty="0"/>
              <a:t>Legea contabilității nr.287 din 15.12.2017. </a:t>
            </a:r>
            <a:r>
              <a:rPr lang="ro-MO" sz="2200" u="sng" dirty="0">
                <a:solidFill>
                  <a:srgbClr val="FF0000"/>
                </a:solidFill>
              </a:rPr>
              <a:t>Atenție!!!</a:t>
            </a:r>
            <a:r>
              <a:rPr lang="ro-MO" sz="2200" dirty="0">
                <a:solidFill>
                  <a:srgbClr val="FF0000"/>
                </a:solidFill>
              </a:rPr>
              <a:t> </a:t>
            </a:r>
            <a:r>
              <a:rPr lang="ro-MO" sz="2200" dirty="0"/>
              <a:t>Art.5 reglementează modul de ținere a evidenței contabile, iar art.3 explică noțiunea de </a:t>
            </a:r>
            <a:r>
              <a:rPr lang="ro-MO" sz="2200" u="sng" dirty="0">
                <a:latin typeface="+mj-lt"/>
              </a:rPr>
              <a:t>C</a:t>
            </a:r>
            <a:r>
              <a:rPr lang="vi-VN" sz="2200" u="sng" dirty="0">
                <a:latin typeface="+mj-lt"/>
              </a:rPr>
              <a:t>ontabilitate în partidă simplă</a:t>
            </a:r>
            <a:r>
              <a:rPr lang="ro-MO" sz="2200" u="sng" dirty="0">
                <a:latin typeface="+mj-lt"/>
              </a:rPr>
              <a:t>:</a:t>
            </a:r>
            <a:r>
              <a:rPr lang="ro-MO" sz="2200" dirty="0">
                <a:latin typeface="+mj-lt"/>
              </a:rPr>
              <a:t>  ”</a:t>
            </a:r>
            <a:r>
              <a:rPr lang="vi-VN" sz="2200" i="1" dirty="0">
                <a:latin typeface="+mj-lt"/>
              </a:rPr>
              <a:t>reflectarea unilaterală a faptelor economice, conform metodei „intrare-ieşire”, fără aplicarea conturilor contabile şi fără întocmirea situaţiilor financiare</a:t>
            </a:r>
            <a:r>
              <a:rPr lang="ro-MO" sz="2200" dirty="0">
                <a:latin typeface="+mj-lt"/>
              </a:rPr>
              <a:t>”</a:t>
            </a:r>
            <a:r>
              <a:rPr lang="ro-MO" sz="2200" dirty="0"/>
              <a:t> </a:t>
            </a:r>
            <a:r>
              <a:rPr lang="ro-MO" sz="2200" u="sng" dirty="0"/>
              <a:t>și </a:t>
            </a:r>
            <a:r>
              <a:rPr lang="ro-MO" sz="2200" u="sng" dirty="0">
                <a:latin typeface="+mj-lt"/>
              </a:rPr>
              <a:t>C</a:t>
            </a:r>
            <a:r>
              <a:rPr lang="vi-VN" sz="2200" u="sng" dirty="0">
                <a:latin typeface="+mj-lt"/>
              </a:rPr>
              <a:t>ontabilitate în partidă dublă</a:t>
            </a:r>
            <a:r>
              <a:rPr lang="ro-MO" sz="2200" u="sng" dirty="0">
                <a:latin typeface="+mj-lt"/>
              </a:rPr>
              <a:t>:</a:t>
            </a:r>
            <a:r>
              <a:rPr lang="ro-MO" sz="2200" dirty="0">
                <a:latin typeface="+mj-lt"/>
              </a:rPr>
              <a:t> ”</a:t>
            </a:r>
            <a:r>
              <a:rPr lang="vi-VN" sz="2200" i="1" dirty="0">
                <a:latin typeface="+mj-lt"/>
              </a:rPr>
              <a:t>reflectarea faptelor economice prin dublă înregistrare, cu aplicarea conturilor contabile şi întocmirea situaţiilor financiare</a:t>
            </a:r>
            <a:r>
              <a:rPr lang="ro-MO" sz="2200" dirty="0"/>
              <a:t>”</a:t>
            </a:r>
            <a:endParaRPr lang="en-US" sz="2200" dirty="0"/>
          </a:p>
          <a:p>
            <a:pPr lvl="0"/>
            <a:r>
              <a:rPr lang="ro-MO" sz="2200" dirty="0"/>
              <a:t>Standardele Naționale de Contabilitate aprobate prin ordinul MF nr.118, din 06.08.2013; </a:t>
            </a:r>
            <a:endParaRPr lang="en-US" sz="2200" dirty="0"/>
          </a:p>
          <a:p>
            <a:endParaRPr lang="ro-RO" sz="2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51520" y="260648"/>
            <a:ext cx="8892480" cy="6480720"/>
          </a:xfrm>
        </p:spPr>
        <p:txBody>
          <a:bodyPr>
            <a:normAutofit fontScale="77500" lnSpcReduction="20000"/>
          </a:bodyPr>
          <a:lstStyle/>
          <a:p>
            <a:pPr>
              <a:buFont typeface="Wingdings" pitchFamily="2" charset="2"/>
              <a:buChar char="q"/>
            </a:pPr>
            <a:r>
              <a:rPr lang="ro-MO" sz="2400" b="1" u="sng" dirty="0"/>
              <a:t>Pasul V</a:t>
            </a:r>
            <a:r>
              <a:rPr lang="ro-MO" sz="2400" b="1" dirty="0"/>
              <a:t> </a:t>
            </a:r>
            <a:r>
              <a:rPr lang="ro-MO" sz="2200" b="1" dirty="0"/>
              <a:t>– Identificarea statutului juridic al întreprinderii. </a:t>
            </a:r>
            <a:endParaRPr lang="en-US" sz="2200" dirty="0"/>
          </a:p>
          <a:p>
            <a:r>
              <a:rPr lang="ro-MO" sz="2000" dirty="0"/>
              <a:t>In conformitate cu legislaţia în vigoare a R. Moldova, activitatea de </a:t>
            </a:r>
            <a:r>
              <a:rPr lang="ro-MO" sz="2000" dirty="0" err="1"/>
              <a:t>antreprenoriat</a:t>
            </a:r>
            <a:r>
              <a:rPr lang="ro-MO" sz="2000" dirty="0"/>
              <a:t>  </a:t>
            </a:r>
            <a:r>
              <a:rPr lang="ro-MO" sz="2000" dirty="0" err="1"/>
              <a:t>de</a:t>
            </a:r>
            <a:r>
              <a:rPr lang="ro-MO" sz="2000" dirty="0"/>
              <a:t> regulă este practicată sub următoarele forme organizatorico-juridice:</a:t>
            </a:r>
            <a:endParaRPr lang="en-US" sz="2000" dirty="0"/>
          </a:p>
          <a:p>
            <a:pPr lvl="1"/>
            <a:r>
              <a:rPr lang="ro-MO" sz="1600" b="1" dirty="0"/>
              <a:t> </a:t>
            </a:r>
            <a:r>
              <a:rPr lang="ro-MO" sz="2000" b="1" dirty="0"/>
              <a:t>Întreprinzător individual (ÎI);</a:t>
            </a:r>
            <a:endParaRPr lang="en-US" sz="2000" dirty="0"/>
          </a:p>
          <a:p>
            <a:pPr lvl="1"/>
            <a:r>
              <a:rPr lang="ro-MO" sz="2000" b="1" dirty="0"/>
              <a:t> Gospodărie ţărănească (GȚ);</a:t>
            </a:r>
            <a:endParaRPr lang="en-US" sz="2000" dirty="0"/>
          </a:p>
          <a:p>
            <a:pPr lvl="1"/>
            <a:r>
              <a:rPr lang="ro-MO" sz="2000" b="1" dirty="0"/>
              <a:t> Societate cu răspundere limitată (SRL).</a:t>
            </a:r>
            <a:endParaRPr lang="en-US" sz="2000" dirty="0"/>
          </a:p>
          <a:p>
            <a:r>
              <a:rPr lang="ro-MO" sz="2000" dirty="0"/>
              <a:t>Conform legislaţiei în vigoare </a:t>
            </a:r>
            <a:r>
              <a:rPr lang="ro-MO" sz="2000" b="1" dirty="0"/>
              <a:t>Întreprinderea </a:t>
            </a:r>
            <a:r>
              <a:rPr lang="ro-MO" sz="2000" dirty="0"/>
              <a:t>are statut de </a:t>
            </a:r>
            <a:r>
              <a:rPr lang="ro-MO" sz="2000" b="1" i="1" dirty="0"/>
              <a:t>persoană juridică</a:t>
            </a:r>
            <a:r>
              <a:rPr lang="ro-MO" sz="2000" dirty="0"/>
              <a:t> sau de </a:t>
            </a:r>
            <a:r>
              <a:rPr lang="ro-MO" sz="2000" b="1" i="1" dirty="0"/>
              <a:t>persoană fizică</a:t>
            </a:r>
            <a:r>
              <a:rPr lang="ro-MO" sz="2000" dirty="0"/>
              <a:t>. Formele organizatorice a întreprinderilor</a:t>
            </a:r>
            <a:r>
              <a:rPr lang="ro-MO" sz="2000" b="1" dirty="0"/>
              <a:t> ”Întreprinzătorul individual” și ”Gospodărie ţărănească” </a:t>
            </a:r>
            <a:r>
              <a:rPr lang="ro-MO" sz="2000" dirty="0"/>
              <a:t>au</a:t>
            </a:r>
            <a:r>
              <a:rPr lang="ro-MO" sz="2000" b="1" dirty="0"/>
              <a:t> </a:t>
            </a:r>
            <a:r>
              <a:rPr lang="ro-MO" sz="2000" dirty="0"/>
              <a:t>statut de </a:t>
            </a:r>
            <a:r>
              <a:rPr lang="ro-MO" sz="2000" b="1" i="1" dirty="0"/>
              <a:t>persoane fizice</a:t>
            </a:r>
            <a:r>
              <a:rPr lang="ro-MO" sz="2000" dirty="0"/>
              <a:t>!</a:t>
            </a:r>
            <a:endParaRPr lang="en-US" sz="2000" dirty="0"/>
          </a:p>
          <a:p>
            <a:r>
              <a:rPr lang="ro-MO" sz="2000" dirty="0"/>
              <a:t>Întreprinderea - </a:t>
            </a:r>
            <a:r>
              <a:rPr lang="ro-MO" sz="2000" b="1" i="1" dirty="0"/>
              <a:t>persoană juridică</a:t>
            </a:r>
            <a:r>
              <a:rPr lang="ro-MO" sz="2000" dirty="0"/>
              <a:t> şi întreprinderea - </a:t>
            </a:r>
            <a:r>
              <a:rPr lang="ro-MO" sz="2000" b="1" i="1" dirty="0"/>
              <a:t>persoană fizică</a:t>
            </a:r>
            <a:r>
              <a:rPr lang="ro-MO" sz="2000" dirty="0"/>
              <a:t> au aceleaşi drepturi şi obligaţii, cu excepţia răspunderii patrimoniale pentru obligaţiile lor.</a:t>
            </a:r>
            <a:endParaRPr lang="en-US" sz="2000" dirty="0"/>
          </a:p>
          <a:p>
            <a:pPr>
              <a:buFont typeface="Wingdings" pitchFamily="2" charset="2"/>
              <a:buChar char="v"/>
            </a:pPr>
            <a:r>
              <a:rPr lang="ro-RO" sz="2000" b="1" dirty="0"/>
              <a:t>Răspunderea patrimonială</a:t>
            </a:r>
            <a:r>
              <a:rPr lang="ro-RO" sz="2000" dirty="0"/>
              <a:t> a întreprinderii ”</a:t>
            </a:r>
            <a:r>
              <a:rPr lang="ro-RO" sz="2000" b="1" dirty="0"/>
              <a:t>Persoană  fizică” </a:t>
            </a:r>
            <a:r>
              <a:rPr lang="ro-RO" sz="2000" dirty="0"/>
              <a:t>şi a întreprinderii</a:t>
            </a:r>
            <a:r>
              <a:rPr lang="ro-RO" sz="2000" b="1" dirty="0"/>
              <a:t> ”Persoană juridică” </a:t>
            </a:r>
            <a:r>
              <a:rPr lang="ro-RO" sz="2000" dirty="0"/>
              <a:t>constă în următoarele:</a:t>
            </a:r>
            <a:endParaRPr lang="en-US" sz="2000" dirty="0"/>
          </a:p>
          <a:p>
            <a:pPr lvl="0">
              <a:buFont typeface="Wingdings" pitchFamily="2" charset="2"/>
              <a:buChar char="ü"/>
            </a:pPr>
            <a:r>
              <a:rPr lang="ro-RO" sz="2000" dirty="0"/>
              <a:t>Întreprinderea cu statut juridic </a:t>
            </a:r>
            <a:r>
              <a:rPr lang="ro-RO" sz="2000" b="1" i="1" u="sng" dirty="0"/>
              <a:t>Persoana fizică</a:t>
            </a:r>
            <a:r>
              <a:rPr lang="ro-RO" sz="2000" dirty="0"/>
              <a:t> răspunde pentru obligaţiile sale cu tot patrimoniul său</a:t>
            </a:r>
            <a:r>
              <a:rPr lang="en-US" sz="2000" dirty="0"/>
              <a:t> (</a:t>
            </a:r>
            <a:r>
              <a:rPr lang="ro-RO" sz="2000" u="sng" dirty="0"/>
              <a:t>răspundere</a:t>
            </a:r>
            <a:r>
              <a:rPr lang="en-US" sz="2000" u="sng" dirty="0"/>
              <a:t> ne</a:t>
            </a:r>
            <a:r>
              <a:rPr lang="ro-RO" sz="2000" u="sng" dirty="0"/>
              <a:t> limitată</a:t>
            </a:r>
            <a:r>
              <a:rPr lang="en-US" sz="2000" dirty="0"/>
              <a:t>)</a:t>
            </a:r>
            <a:r>
              <a:rPr lang="ro-RO" sz="2000" dirty="0"/>
              <a:t>, cu excepţia bunurilor care, conform legii, nu pot fi urmărite. </a:t>
            </a:r>
            <a:endParaRPr lang="en-US" sz="2000" dirty="0"/>
          </a:p>
          <a:p>
            <a:pPr lvl="0">
              <a:buFont typeface="Wingdings" pitchFamily="2" charset="2"/>
              <a:buChar char="ü"/>
            </a:pPr>
            <a:r>
              <a:rPr lang="ro-RO" sz="2000" dirty="0"/>
              <a:t>Întreprinderea cu statut juridic </a:t>
            </a:r>
            <a:r>
              <a:rPr lang="ro-RO" sz="2000" b="1" i="1" u="sng" dirty="0"/>
              <a:t>Persoana juridică</a:t>
            </a:r>
            <a:r>
              <a:rPr lang="ro-RO" sz="2000" dirty="0"/>
              <a:t> răspunde pentru obligaţiile sale cu tot patrimoniul ce îi aparţine organizaţiei</a:t>
            </a:r>
            <a:r>
              <a:rPr lang="en-US" sz="2000" dirty="0"/>
              <a:t>/</a:t>
            </a:r>
            <a:r>
              <a:rPr lang="ro-RO" sz="2000" dirty="0"/>
              <a:t>întreprinderii</a:t>
            </a:r>
            <a:r>
              <a:rPr lang="en-US" sz="2000" dirty="0"/>
              <a:t> (</a:t>
            </a:r>
            <a:r>
              <a:rPr lang="ro-RO" sz="2000" dirty="0"/>
              <a:t>răspundere limitată</a:t>
            </a:r>
            <a:r>
              <a:rPr lang="en-US" sz="2000" dirty="0"/>
              <a:t>) </a:t>
            </a:r>
            <a:r>
              <a:rPr lang="ro-RO" sz="2000" dirty="0"/>
              <a:t>.</a:t>
            </a:r>
            <a:endParaRPr lang="en-US" sz="2000" dirty="0"/>
          </a:p>
          <a:p>
            <a:pPr lvl="0">
              <a:buFont typeface="Wingdings" pitchFamily="2" charset="2"/>
              <a:buChar char="ü"/>
            </a:pPr>
            <a:r>
              <a:rPr lang="ro-RO" sz="2000" dirty="0"/>
              <a:t>Fondatorul (membrul) întreprinderii ”</a:t>
            </a:r>
            <a:r>
              <a:rPr lang="ro-RO" sz="2000" b="1" dirty="0"/>
              <a:t>Persoană juridică”</a:t>
            </a:r>
            <a:r>
              <a:rPr lang="ro-RO" sz="2000" dirty="0"/>
              <a:t> nu răspunde pentru obligaţiile </a:t>
            </a:r>
            <a:r>
              <a:rPr lang="ro-RO" sz="2000" b="1" dirty="0"/>
              <a:t>persoanei juridice</a:t>
            </a:r>
            <a:r>
              <a:rPr lang="ro-RO" sz="2000" dirty="0"/>
              <a:t>, iar </a:t>
            </a:r>
            <a:r>
              <a:rPr lang="ro-RO" sz="2000" b="1" dirty="0"/>
              <a:t>persoana juridică</a:t>
            </a:r>
            <a:r>
              <a:rPr lang="ro-RO" sz="2000" dirty="0"/>
              <a:t> nu răspunde pentru obligaţiile fondatorului (membrului), cu excepţiile stabilite de lege sau de actul de constituire. </a:t>
            </a:r>
            <a:endParaRPr lang="en-US" sz="2000" dirty="0"/>
          </a:p>
          <a:p>
            <a:pPr>
              <a:buNone/>
            </a:pPr>
            <a:endParaRPr lang="en-US" sz="2000" dirty="0"/>
          </a:p>
          <a:p>
            <a:endParaRPr lang="ro-RO" sz="20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260648"/>
            <a:ext cx="8507288" cy="6264696"/>
          </a:xfrm>
        </p:spPr>
        <p:txBody>
          <a:bodyPr>
            <a:normAutofit fontScale="85000" lnSpcReduction="10000"/>
          </a:bodyPr>
          <a:lstStyle/>
          <a:p>
            <a:pPr>
              <a:buFont typeface="Wingdings" pitchFamily="2" charset="2"/>
              <a:buChar char="q"/>
            </a:pPr>
            <a:r>
              <a:rPr lang="ro-RO" sz="2400" b="1" dirty="0"/>
              <a:t>Pasul VI  </a:t>
            </a:r>
            <a:r>
              <a:rPr lang="ro-RO" sz="2200" b="1" dirty="0"/>
              <a:t>- Identificarea necesarului de capital pentru afacere</a:t>
            </a:r>
            <a:r>
              <a:rPr lang="ro-RO" sz="2000" b="1" dirty="0"/>
              <a:t>.</a:t>
            </a:r>
            <a:endParaRPr lang="en-US" sz="2000" dirty="0"/>
          </a:p>
          <a:p>
            <a:pPr>
              <a:buFont typeface="Wingdings" pitchFamily="2" charset="2"/>
              <a:buChar char="v"/>
            </a:pPr>
            <a:r>
              <a:rPr lang="ro-MO" sz="2000" dirty="0"/>
              <a:t>Oricare afacere, fie la început de cale, fie în faza de dezvoltare, ori extindere, are nevoie de a identifica care sunt necesitățile de resurse financiare pentru a asigura finanțarea stabilă a activității întreprinderii.  </a:t>
            </a:r>
            <a:endParaRPr lang="en-US" sz="2000" dirty="0"/>
          </a:p>
          <a:p>
            <a:pPr>
              <a:buFont typeface="Wingdings" pitchFamily="2" charset="2"/>
              <a:buChar char="v"/>
            </a:pPr>
            <a:r>
              <a:rPr lang="ro-MO" sz="2000" dirty="0"/>
              <a:t>La calcularea necesarului de resurse financiare pentru afacere, antreprenorul trebuie să identifice toate cheltuielile care urmează a fi efectuate pentru a lansa ori dezvolta afacerea (ex. </a:t>
            </a:r>
            <a:r>
              <a:rPr lang="ro-MO" sz="2000" i="1" dirty="0"/>
              <a:t>înregistrarea întreprinderii, acte permisive, amenajarea spațiului de producere (reparație,rețea electrică, etc.,</a:t>
            </a:r>
            <a:r>
              <a:rPr lang="ro-MO" sz="2000" dirty="0"/>
              <a:t> </a:t>
            </a:r>
            <a:r>
              <a:rPr lang="ro-MO" sz="2000" i="1" dirty="0"/>
              <a:t>procurare utilaj, echipament și materie primă, plăți salarii, utilități (energia electrică, apă, etc.),  întreținerea spațiului (plata de arendă etc.).</a:t>
            </a:r>
            <a:endParaRPr lang="en-US" sz="2000" dirty="0"/>
          </a:p>
          <a:p>
            <a:pPr>
              <a:buFont typeface="Wingdings" pitchFamily="2" charset="2"/>
              <a:buChar char="v"/>
            </a:pPr>
            <a:r>
              <a:rPr lang="ro-MO" sz="2000" dirty="0"/>
              <a:t>După calcularea sumei necesare de  resurse financiare identificăm sursa de finanțare a afacerii. Afacerea poate fi finanțată din următoarele surse:</a:t>
            </a:r>
            <a:endParaRPr lang="en-US" sz="2000" dirty="0"/>
          </a:p>
          <a:p>
            <a:pPr lvl="1">
              <a:buNone/>
            </a:pPr>
            <a:r>
              <a:rPr lang="ro-MO" sz="1600" dirty="0"/>
              <a:t>a) </a:t>
            </a:r>
            <a:r>
              <a:rPr lang="ro-MO" sz="2000" dirty="0"/>
              <a:t>Banii fondatorului (antreprenorului) - propriile economii, </a:t>
            </a:r>
            <a:endParaRPr lang="en-US" sz="2000" dirty="0"/>
          </a:p>
          <a:p>
            <a:pPr lvl="1">
              <a:buNone/>
            </a:pPr>
            <a:r>
              <a:rPr lang="en-US" sz="2000" dirty="0"/>
              <a:t>b)</a:t>
            </a:r>
            <a:r>
              <a:rPr lang="ro-MO" sz="2000" dirty="0"/>
              <a:t> Resurse împrumutate: rude, prieteni, alte persoane fizice, credite</a:t>
            </a:r>
            <a:r>
              <a:rPr lang="en-US" sz="2000" dirty="0"/>
              <a:t> de la </a:t>
            </a:r>
            <a:r>
              <a:rPr lang="ro-MO" sz="2000" dirty="0"/>
              <a:t>băncile comerciale, ori credite de la Organizații de creditare nebancară (OCN)</a:t>
            </a:r>
            <a:r>
              <a:rPr lang="en-US" sz="2000" dirty="0"/>
              <a:t>, </a:t>
            </a:r>
            <a:r>
              <a:rPr lang="ro-MO" sz="2000" dirty="0"/>
              <a:t>inclusiv Asociații de Economii și Împrumut (AEÎ)</a:t>
            </a:r>
            <a:r>
              <a:rPr lang="en-US" sz="2000" dirty="0"/>
              <a:t>,</a:t>
            </a:r>
          </a:p>
          <a:p>
            <a:pPr lvl="1">
              <a:buNone/>
            </a:pPr>
            <a:r>
              <a:rPr lang="en-US" sz="2000" i="1" dirty="0"/>
              <a:t>c) </a:t>
            </a:r>
            <a:r>
              <a:rPr lang="ro-RO" sz="2000" dirty="0"/>
              <a:t>Programe de finanțare pentru întreprinderi mici și mijlocii, finanțate din resursele statului sau externe</a:t>
            </a:r>
            <a:r>
              <a:rPr lang="en-US" sz="2000" dirty="0"/>
              <a:t>.</a:t>
            </a:r>
            <a:r>
              <a:rPr lang="en-US" sz="2000" i="1" dirty="0"/>
              <a:t> </a:t>
            </a:r>
            <a:endParaRPr lang="en-US" sz="2000" dirty="0"/>
          </a:p>
          <a:p>
            <a:pPr lvl="1">
              <a:buNone/>
            </a:pPr>
            <a:r>
              <a:rPr lang="en-US" sz="2000" dirty="0"/>
              <a:t>d) </a:t>
            </a:r>
            <a:r>
              <a:rPr lang="ro-RO" sz="2000" dirty="0"/>
              <a:t>Mijloace băneşti obținute din vânzări. </a:t>
            </a:r>
            <a:endParaRPr lang="en-US" sz="2000" dirty="0"/>
          </a:p>
          <a:p>
            <a:endParaRPr lang="ro-RO"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692696"/>
            <a:ext cx="8229600" cy="5433467"/>
          </a:xfrm>
        </p:spPr>
        <p:txBody>
          <a:bodyPr>
            <a:normAutofit fontScale="77500" lnSpcReduction="20000"/>
          </a:bodyPr>
          <a:lstStyle/>
          <a:p>
            <a:r>
              <a:rPr lang="ro-RO" sz="2400" b="1" dirty="0"/>
              <a:t>În cazul resurselor financiare împrumutate</a:t>
            </a:r>
            <a:r>
              <a:rPr lang="ro-RO" sz="2400" dirty="0"/>
              <a:t>, obligatoriu trebuie să calculăm costul banilor împrumutați, deoarece dobânda anuală indicată în contractul de credit este doar o parte a costului banilor împrumutați.</a:t>
            </a:r>
            <a:endParaRPr lang="en-US" sz="2400" dirty="0"/>
          </a:p>
          <a:p>
            <a:r>
              <a:rPr lang="ro-RO" sz="2400" dirty="0"/>
              <a:t>Pentru calcularea </a:t>
            </a:r>
            <a:r>
              <a:rPr lang="ro-RO" sz="2400" b="1" dirty="0">
                <a:solidFill>
                  <a:schemeClr val="accent6">
                    <a:lumMod val="75000"/>
                  </a:schemeClr>
                </a:solidFill>
              </a:rPr>
              <a:t>Valorii Dobânzii </a:t>
            </a:r>
            <a:r>
              <a:rPr lang="ro-RO" sz="2400" dirty="0"/>
              <a:t>care urmează a fi plătit pentru creditul utilizat se aplică următoarea formulă:  </a:t>
            </a:r>
          </a:p>
          <a:p>
            <a:pPr>
              <a:buNone/>
            </a:pPr>
            <a:r>
              <a:rPr lang="ro-RO" sz="2400" dirty="0"/>
              <a:t>      </a:t>
            </a:r>
            <a:r>
              <a:rPr lang="ro-RO" sz="2400" dirty="0" err="1"/>
              <a:t>Vd</a:t>
            </a:r>
            <a:r>
              <a:rPr lang="ro-RO" sz="2400" dirty="0"/>
              <a:t>= (C x Rd x T):360 x 100% </a:t>
            </a:r>
            <a:endParaRPr lang="en-US" sz="2400" dirty="0"/>
          </a:p>
          <a:p>
            <a:r>
              <a:rPr lang="ro-RO" sz="2400" dirty="0"/>
              <a:t> </a:t>
            </a:r>
            <a:r>
              <a:rPr lang="ro-RO" sz="2400" u="sng" dirty="0"/>
              <a:t>Unde: </a:t>
            </a:r>
            <a:endParaRPr lang="en-US" sz="2400" dirty="0"/>
          </a:p>
          <a:p>
            <a:r>
              <a:rPr lang="ro-RO" sz="2400" dirty="0"/>
              <a:t>   C    </a:t>
            </a:r>
            <a:r>
              <a:rPr lang="en-US" sz="2400" dirty="0"/>
              <a:t>- </a:t>
            </a:r>
            <a:r>
              <a:rPr lang="ro-MO" sz="2400" i="1" dirty="0"/>
              <a:t>soldul </a:t>
            </a:r>
            <a:r>
              <a:rPr lang="ro-RO" sz="2400" i="1" dirty="0"/>
              <a:t>creditului</a:t>
            </a:r>
            <a:r>
              <a:rPr lang="ro-RO" sz="2400" dirty="0"/>
              <a:t>, </a:t>
            </a:r>
            <a:endParaRPr lang="en-US" sz="2400" dirty="0"/>
          </a:p>
          <a:p>
            <a:r>
              <a:rPr lang="ro-RO" sz="2400" dirty="0"/>
              <a:t>   Rd  </a:t>
            </a:r>
            <a:r>
              <a:rPr lang="en-US" sz="2400" dirty="0"/>
              <a:t>- </a:t>
            </a:r>
            <a:r>
              <a:rPr lang="ro-RO" sz="2400" i="1" dirty="0"/>
              <a:t>rata dobânzii </a:t>
            </a:r>
            <a:r>
              <a:rPr lang="ro-MO" sz="2400" i="1" dirty="0"/>
              <a:t>anuale </a:t>
            </a:r>
            <a:r>
              <a:rPr lang="ro-RO" sz="2400" i="1" dirty="0"/>
              <a:t>la credit</a:t>
            </a:r>
            <a:r>
              <a:rPr lang="ro-RO" sz="2400" dirty="0"/>
              <a:t>, </a:t>
            </a:r>
            <a:endParaRPr lang="en-US" sz="2400" dirty="0"/>
          </a:p>
          <a:p>
            <a:r>
              <a:rPr lang="ro-RO" sz="2400" dirty="0"/>
              <a:t>   T    - </a:t>
            </a:r>
            <a:r>
              <a:rPr lang="ro-RO" sz="2400" i="1" dirty="0"/>
              <a:t>termenul de utilizare a creditului</a:t>
            </a:r>
            <a:r>
              <a:rPr lang="ro-RO" sz="2400" dirty="0"/>
              <a:t>. </a:t>
            </a:r>
            <a:endParaRPr lang="en-US" sz="2400" dirty="0"/>
          </a:p>
          <a:p>
            <a:r>
              <a:rPr lang="vi-VN" sz="2400" u="sng" dirty="0"/>
              <a:t>Costul creditului</a:t>
            </a:r>
            <a:r>
              <a:rPr lang="vi-VN" sz="2400" dirty="0"/>
              <a:t> = </a:t>
            </a:r>
            <a:r>
              <a:rPr lang="ro-MO" sz="2400" dirty="0"/>
              <a:t>cu dobânda calculată conform contractului de credit, plus </a:t>
            </a:r>
            <a:r>
              <a:rPr lang="vi-VN" sz="2400" dirty="0">
                <a:latin typeface="Calibri" pitchFamily="34" charset="0"/>
              </a:rPr>
              <a:t>toate taxele și comisioanele percepute de bancă (comision de examenare a cererii, comision de eliberare a creditului, comision de administrare, etc + cheltuilile notariale + </a:t>
            </a:r>
            <a:r>
              <a:rPr lang="ro-MO" sz="2400" dirty="0">
                <a:latin typeface="Calibri" pitchFamily="34" charset="0"/>
              </a:rPr>
              <a:t>cheltuieli </a:t>
            </a:r>
            <a:r>
              <a:rPr lang="vi-VN" sz="2400" dirty="0">
                <a:latin typeface="Calibri" pitchFamily="34" charset="0"/>
              </a:rPr>
              <a:t>la organul cadastral + asigurarea bunurilor gajate</a:t>
            </a:r>
            <a:r>
              <a:rPr lang="ro-MO" sz="2400" dirty="0">
                <a:latin typeface="Calibri" pitchFamily="34" charset="0"/>
              </a:rPr>
              <a:t> </a:t>
            </a:r>
            <a:r>
              <a:rPr lang="ro-MO" sz="2400" dirty="0"/>
              <a:t>+ cheltuieli de scoatere din gaj a bunurilor gajate.</a:t>
            </a:r>
            <a:endParaRPr lang="en-US" sz="2400" dirty="0"/>
          </a:p>
          <a:p>
            <a:endParaRPr lang="ro-RO"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179512" y="404812"/>
            <a:ext cx="8784976" cy="6048523"/>
          </a:xfrm>
        </p:spPr>
        <p:txBody>
          <a:bodyPr>
            <a:normAutofit fontScale="85000" lnSpcReduction="10000"/>
          </a:bodyPr>
          <a:lstStyle/>
          <a:p>
            <a:pPr>
              <a:buFont typeface="Wingdings" pitchFamily="2" charset="2"/>
              <a:buChar char="q"/>
            </a:pPr>
            <a:r>
              <a:rPr lang="ro-MO" sz="2400" b="1" dirty="0"/>
              <a:t>Pasul</a:t>
            </a:r>
            <a:r>
              <a:rPr lang="en-US" sz="2400" b="1" dirty="0"/>
              <a:t> VII</a:t>
            </a:r>
            <a:r>
              <a:rPr lang="ro-MO" sz="2400" b="1" dirty="0"/>
              <a:t> - </a:t>
            </a:r>
            <a:r>
              <a:rPr lang="ro-MO" sz="2200" b="1" dirty="0"/>
              <a:t>testarea ideii de afaceri după Business modelul </a:t>
            </a:r>
            <a:r>
              <a:rPr lang="ro-MO" sz="2200" b="1" dirty="0" err="1"/>
              <a:t>Canvas</a:t>
            </a:r>
            <a:r>
              <a:rPr lang="ro-MO" sz="2200" b="1" dirty="0"/>
              <a:t>.</a:t>
            </a:r>
          </a:p>
          <a:p>
            <a:pPr>
              <a:buFont typeface="Wingdings" pitchFamily="2" charset="2"/>
              <a:buChar char="§"/>
            </a:pPr>
            <a:r>
              <a:rPr lang="ro-RO" sz="2400" dirty="0"/>
              <a:t>Business Model </a:t>
            </a:r>
            <a:r>
              <a:rPr lang="ro-RO" sz="2400" dirty="0" err="1"/>
              <a:t>Canvas</a:t>
            </a:r>
            <a:r>
              <a:rPr lang="ro-RO" sz="2400" dirty="0"/>
              <a:t> este instrumentul de bază care ajută antreprenorul să testezi dacă modelul de business selectat va funcționa eficient și să identificăm mai obiectiv care sunt punctele forte și punctele slabe.</a:t>
            </a:r>
          </a:p>
          <a:p>
            <a:pPr>
              <a:buFont typeface="Wingdings" pitchFamily="2" charset="2"/>
              <a:buChar char="§"/>
            </a:pPr>
            <a:r>
              <a:rPr lang="ro-RO" sz="2400" b="1" dirty="0"/>
              <a:t>Componentele Business modelului </a:t>
            </a:r>
            <a:r>
              <a:rPr lang="ro-RO" sz="2400" b="1" dirty="0" err="1"/>
              <a:t>Canvas</a:t>
            </a:r>
            <a:r>
              <a:rPr lang="ro-RO" sz="2400" b="1" dirty="0"/>
              <a:t>:</a:t>
            </a:r>
          </a:p>
          <a:p>
            <a:pPr marL="457200" indent="-457200">
              <a:buAutoNum type="arabicPeriod"/>
            </a:pPr>
            <a:r>
              <a:rPr lang="ro-RO" sz="2400" b="1" dirty="0"/>
              <a:t>Piața-țintă și segmentele de consumatori pe care vrei să-i servești</a:t>
            </a:r>
            <a:r>
              <a:rPr lang="ro-RO" sz="2400" dirty="0"/>
              <a:t>.</a:t>
            </a:r>
          </a:p>
          <a:p>
            <a:pPr lvl="0"/>
            <a:r>
              <a:rPr lang="ro-RO" sz="2400" dirty="0"/>
              <a:t>Ce tipuri de consumatori vrei să abordezi? Ce nevoi au? Cum îi poți ajuta? Trebuie să găsești informații cât mai concrete despre ei, nu doar generale (”bărbați și femei din mediul urban, cu vârste între 20 și 60 de ani, venituri medii spre superioare și facultate absolvită”</a:t>
            </a:r>
          </a:p>
          <a:p>
            <a:pPr lvl="0"/>
            <a:r>
              <a:rPr lang="ro-RO" sz="2400" dirty="0"/>
              <a:t>Gândește-te care sunt tipurile de consumatori la care poți ajunge cel mai ușor (ținând cont de ceea ce dispui: canale de comunicare, echipă, infrastructură </a:t>
            </a:r>
            <a:r>
              <a:rPr lang="ro-RO" sz="2400" dirty="0" err="1"/>
              <a:t>etc</a:t>
            </a:r>
            <a:r>
              <a:rPr lang="ro-RO" sz="2400" dirty="0"/>
              <a:t>). Unii antreprenori spun că produsele/serviciile lor sunt ”pentru toată lumea”, fără să țină cont de faptul că au resurse limitate (bani &amp; timp) pe care le pot investi pentru a ajunge la viitorii lor clienți.</a:t>
            </a:r>
          </a:p>
          <a:p>
            <a:pPr>
              <a:buNone/>
            </a:pPr>
            <a:endParaRPr lang="ro-RO" sz="22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32656"/>
            <a:ext cx="8229600" cy="6264696"/>
          </a:xfrm>
        </p:spPr>
        <p:txBody>
          <a:bodyPr>
            <a:normAutofit fontScale="92500" lnSpcReduction="20000"/>
          </a:bodyPr>
          <a:lstStyle/>
          <a:p>
            <a:pPr>
              <a:buNone/>
            </a:pPr>
            <a:r>
              <a:rPr lang="en-US" sz="2000" b="1" dirty="0"/>
              <a:t>2. </a:t>
            </a:r>
            <a:r>
              <a:rPr lang="en-US" sz="2000" b="1" dirty="0" err="1"/>
              <a:t>Valoarea</a:t>
            </a:r>
            <a:r>
              <a:rPr lang="en-US" sz="2000" b="1" dirty="0"/>
              <a:t> </a:t>
            </a:r>
            <a:r>
              <a:rPr lang="en-US" sz="2000" b="1" dirty="0" err="1"/>
              <a:t>produsă</a:t>
            </a:r>
            <a:r>
              <a:rPr lang="en-US" sz="2000" dirty="0"/>
              <a:t> </a:t>
            </a:r>
            <a:r>
              <a:rPr lang="en-US" sz="2000" dirty="0" err="1"/>
              <a:t>prin</a:t>
            </a:r>
            <a:r>
              <a:rPr lang="en-US" sz="2000" dirty="0"/>
              <a:t> </a:t>
            </a:r>
            <a:r>
              <a:rPr lang="en-US" sz="2000" dirty="0" err="1"/>
              <a:t>serviciul</a:t>
            </a:r>
            <a:r>
              <a:rPr lang="en-US" sz="2000" dirty="0"/>
              <a:t> </a:t>
            </a:r>
            <a:r>
              <a:rPr lang="en-US" sz="2000" dirty="0" err="1"/>
              <a:t>sau</a:t>
            </a:r>
            <a:r>
              <a:rPr lang="en-US" sz="2000" dirty="0"/>
              <a:t> </a:t>
            </a:r>
            <a:r>
              <a:rPr lang="en-US" sz="2000" dirty="0" err="1"/>
              <a:t>produsul</a:t>
            </a:r>
            <a:r>
              <a:rPr lang="en-US" sz="2000" dirty="0"/>
              <a:t> </a:t>
            </a:r>
            <a:r>
              <a:rPr lang="en-US" sz="2000" dirty="0" err="1"/>
              <a:t>pe</a:t>
            </a:r>
            <a:r>
              <a:rPr lang="en-US" sz="2000" dirty="0"/>
              <a:t> care </a:t>
            </a:r>
            <a:r>
              <a:rPr lang="en-US" sz="2000" dirty="0" err="1"/>
              <a:t>îl</a:t>
            </a:r>
            <a:r>
              <a:rPr lang="en-US" sz="2000" dirty="0"/>
              <a:t> </a:t>
            </a:r>
            <a:r>
              <a:rPr lang="en-US" sz="2000" dirty="0" err="1"/>
              <a:t>creezi</a:t>
            </a:r>
            <a:r>
              <a:rPr lang="ro-MO" sz="2000" dirty="0"/>
              <a:t>.</a:t>
            </a:r>
            <a:r>
              <a:rPr lang="en-US" sz="2000" dirty="0"/>
              <a:t> </a:t>
            </a:r>
            <a:r>
              <a:rPr lang="en-US" sz="2000" dirty="0" err="1"/>
              <a:t>Pornind</a:t>
            </a:r>
            <a:r>
              <a:rPr lang="en-US" sz="2000" dirty="0"/>
              <a:t> de la </a:t>
            </a:r>
            <a:r>
              <a:rPr lang="en-US" sz="2000" dirty="0" err="1"/>
              <a:t>nevoile</a:t>
            </a:r>
            <a:r>
              <a:rPr lang="en-US" sz="2000" dirty="0"/>
              <a:t> </a:t>
            </a:r>
            <a:r>
              <a:rPr lang="en-US" sz="2000" dirty="0" err="1"/>
              <a:t>potențialilor</a:t>
            </a:r>
            <a:r>
              <a:rPr lang="en-US" sz="2000" dirty="0"/>
              <a:t> </a:t>
            </a:r>
            <a:r>
              <a:rPr lang="en-US" sz="2000" dirty="0" err="1"/>
              <a:t>clienți</a:t>
            </a:r>
            <a:r>
              <a:rPr lang="en-US" sz="2000" dirty="0"/>
              <a:t>, </a:t>
            </a:r>
            <a:r>
              <a:rPr lang="en-US" sz="2000" dirty="0" err="1"/>
              <a:t>îți</a:t>
            </a:r>
            <a:r>
              <a:rPr lang="en-US" sz="2000" dirty="0"/>
              <a:t> </a:t>
            </a:r>
            <a:r>
              <a:rPr lang="en-US" sz="2000" dirty="0" err="1"/>
              <a:t>poți</a:t>
            </a:r>
            <a:r>
              <a:rPr lang="en-US" sz="2000" dirty="0"/>
              <a:t> </a:t>
            </a:r>
            <a:r>
              <a:rPr lang="en-US" sz="2000" dirty="0" err="1"/>
              <a:t>defini</a:t>
            </a:r>
            <a:r>
              <a:rPr lang="en-US" sz="2000" dirty="0"/>
              <a:t> </a:t>
            </a:r>
            <a:r>
              <a:rPr lang="en-US" sz="2000" dirty="0" err="1"/>
              <a:t>mai</a:t>
            </a:r>
            <a:r>
              <a:rPr lang="en-US" sz="2000" dirty="0"/>
              <a:t> </a:t>
            </a:r>
            <a:r>
              <a:rPr lang="en-US" sz="2000" dirty="0" err="1"/>
              <a:t>bine</a:t>
            </a:r>
            <a:r>
              <a:rPr lang="en-US" sz="2000" dirty="0"/>
              <a:t> </a:t>
            </a:r>
            <a:r>
              <a:rPr lang="ro-MO" sz="2000" dirty="0"/>
              <a:t>produsul </a:t>
            </a:r>
            <a:r>
              <a:rPr lang="en-US" sz="2000" dirty="0" err="1"/>
              <a:t>pe</a:t>
            </a:r>
            <a:r>
              <a:rPr lang="en-US" sz="2000" dirty="0"/>
              <a:t> care </a:t>
            </a:r>
            <a:r>
              <a:rPr lang="en-US" sz="2000" dirty="0" err="1"/>
              <a:t>vrei</a:t>
            </a:r>
            <a:r>
              <a:rPr lang="en-US" sz="2000" dirty="0"/>
              <a:t> </a:t>
            </a:r>
            <a:r>
              <a:rPr lang="en-US" sz="2000" dirty="0" err="1"/>
              <a:t>să</a:t>
            </a:r>
            <a:r>
              <a:rPr lang="ro-MO" sz="2000" dirty="0"/>
              <a:t>l</a:t>
            </a:r>
            <a:r>
              <a:rPr lang="en-US" sz="2000" dirty="0"/>
              <a:t> </a:t>
            </a:r>
            <a:r>
              <a:rPr lang="en-US" sz="2000" dirty="0" err="1"/>
              <a:t>propui</a:t>
            </a:r>
            <a:r>
              <a:rPr lang="en-US" sz="2000" dirty="0"/>
              <a:t>. Cum </a:t>
            </a:r>
            <a:r>
              <a:rPr lang="en-US" sz="2000" dirty="0" err="1"/>
              <a:t>îi</a:t>
            </a:r>
            <a:r>
              <a:rPr lang="en-US" sz="2000" dirty="0"/>
              <a:t> </a:t>
            </a:r>
            <a:r>
              <a:rPr lang="en-US" sz="2000" dirty="0" err="1"/>
              <a:t>ajuți</a:t>
            </a:r>
            <a:r>
              <a:rPr lang="en-US" sz="2000" dirty="0"/>
              <a:t>? Cu </a:t>
            </a:r>
            <a:r>
              <a:rPr lang="en-US" sz="2000" dirty="0" err="1"/>
              <a:t>ce</a:t>
            </a:r>
            <a:r>
              <a:rPr lang="en-US" sz="2000" dirty="0"/>
              <a:t> </a:t>
            </a:r>
            <a:r>
              <a:rPr lang="en-US" sz="2000" dirty="0" err="1"/>
              <a:t>diferă</a:t>
            </a:r>
            <a:r>
              <a:rPr lang="en-US" sz="2000" dirty="0"/>
              <a:t> </a:t>
            </a:r>
            <a:r>
              <a:rPr lang="en-US" sz="2000" dirty="0" err="1"/>
              <a:t>soluția</a:t>
            </a:r>
            <a:r>
              <a:rPr lang="en-US" sz="2000" dirty="0"/>
              <a:t> </a:t>
            </a:r>
            <a:r>
              <a:rPr lang="en-US" sz="2000" dirty="0" err="1"/>
              <a:t>ta</a:t>
            </a:r>
            <a:r>
              <a:rPr lang="en-US" sz="2000" dirty="0"/>
              <a:t> de </a:t>
            </a:r>
            <a:r>
              <a:rPr lang="en-US" sz="2000" dirty="0" err="1"/>
              <a:t>cele</a:t>
            </a:r>
            <a:r>
              <a:rPr lang="en-US" sz="2000" dirty="0"/>
              <a:t> </a:t>
            </a:r>
            <a:r>
              <a:rPr lang="en-US" sz="2000" dirty="0" err="1"/>
              <a:t>existente</a:t>
            </a:r>
            <a:r>
              <a:rPr lang="en-US" sz="2000" dirty="0"/>
              <a:t> </a:t>
            </a:r>
            <a:r>
              <a:rPr lang="en-US" sz="2000" dirty="0" err="1"/>
              <a:t>pe</a:t>
            </a:r>
            <a:r>
              <a:rPr lang="en-US" sz="2000" dirty="0"/>
              <a:t> </a:t>
            </a:r>
            <a:r>
              <a:rPr lang="en-US" sz="2000" dirty="0" err="1"/>
              <a:t>piață</a:t>
            </a:r>
            <a:r>
              <a:rPr lang="en-US" sz="2000" dirty="0"/>
              <a:t>? De </a:t>
            </a:r>
            <a:r>
              <a:rPr lang="en-US" sz="2000" dirty="0" err="1"/>
              <a:t>ce</a:t>
            </a:r>
            <a:r>
              <a:rPr lang="en-US" sz="2000" dirty="0"/>
              <a:t> </a:t>
            </a:r>
            <a:r>
              <a:rPr lang="en-US" sz="2000" dirty="0" err="1"/>
              <a:t>te-ar</a:t>
            </a:r>
            <a:r>
              <a:rPr lang="en-US" sz="2000" dirty="0"/>
              <a:t> </a:t>
            </a:r>
            <a:r>
              <a:rPr lang="en-US" sz="2000" dirty="0" err="1"/>
              <a:t>alege</a:t>
            </a:r>
            <a:r>
              <a:rPr lang="en-US" sz="2000" dirty="0"/>
              <a:t> </a:t>
            </a:r>
            <a:r>
              <a:rPr lang="en-US" sz="2000" dirty="0" err="1"/>
              <a:t>pe</a:t>
            </a:r>
            <a:r>
              <a:rPr lang="en-US" sz="2000" dirty="0"/>
              <a:t> tine?</a:t>
            </a:r>
          </a:p>
          <a:p>
            <a:pPr lvl="0"/>
            <a:r>
              <a:rPr lang="en-US" sz="2000" dirty="0"/>
              <a:t>E important </a:t>
            </a:r>
            <a:r>
              <a:rPr lang="en-US" sz="2000" dirty="0" err="1"/>
              <a:t>să</a:t>
            </a:r>
            <a:r>
              <a:rPr lang="en-US" sz="2000" dirty="0"/>
              <a:t> fie </a:t>
            </a:r>
            <a:r>
              <a:rPr lang="en-US" sz="2000" dirty="0" err="1"/>
              <a:t>clar</a:t>
            </a:r>
            <a:r>
              <a:rPr lang="en-US" sz="2000" dirty="0"/>
              <a:t> </a:t>
            </a:r>
            <a:r>
              <a:rPr lang="en-US" sz="2000" dirty="0" err="1"/>
              <a:t>motivul</a:t>
            </a:r>
            <a:r>
              <a:rPr lang="en-US" sz="2000" dirty="0"/>
              <a:t> </a:t>
            </a:r>
            <a:r>
              <a:rPr lang="en-US" sz="2000" dirty="0" err="1"/>
              <a:t>pentru</a:t>
            </a:r>
            <a:r>
              <a:rPr lang="en-US" sz="2000" dirty="0"/>
              <a:t> care </a:t>
            </a:r>
            <a:r>
              <a:rPr lang="en-US" sz="2000" dirty="0" err="1"/>
              <a:t>clienții</a:t>
            </a:r>
            <a:r>
              <a:rPr lang="en-US" sz="2000" dirty="0"/>
              <a:t> </a:t>
            </a:r>
            <a:r>
              <a:rPr lang="en-US" sz="2000" dirty="0" err="1"/>
              <a:t>ar</a:t>
            </a:r>
            <a:r>
              <a:rPr lang="en-US" sz="2000" dirty="0"/>
              <a:t> </a:t>
            </a:r>
            <a:r>
              <a:rPr lang="en-US" sz="2000" dirty="0" err="1"/>
              <a:t>cumpăra</a:t>
            </a:r>
            <a:r>
              <a:rPr lang="en-US" sz="2000" dirty="0"/>
              <a:t> de la tine.</a:t>
            </a:r>
            <a:r>
              <a:rPr lang="ro-MO" sz="2000" dirty="0"/>
              <a:t> Este necesar ca </a:t>
            </a:r>
            <a:r>
              <a:rPr lang="en-US" sz="2000" dirty="0" err="1"/>
              <a:t>produsul</a:t>
            </a:r>
            <a:r>
              <a:rPr lang="en-US" sz="2000" dirty="0"/>
              <a:t> s</a:t>
            </a:r>
            <a:r>
              <a:rPr lang="ro-MO" sz="2000" dirty="0"/>
              <a:t>ă </a:t>
            </a:r>
            <a:r>
              <a:rPr lang="ro-MO" sz="2000" dirty="0" err="1"/>
              <a:t>satifacă</a:t>
            </a:r>
            <a:r>
              <a:rPr lang="ro-MO" sz="2000" dirty="0"/>
              <a:t> </a:t>
            </a:r>
            <a:r>
              <a:rPr lang="ru-RU" sz="2000" dirty="0" err="1"/>
              <a:t>cerinţele</a:t>
            </a:r>
            <a:r>
              <a:rPr lang="ru-RU" sz="2000" dirty="0"/>
              <a:t> </a:t>
            </a:r>
            <a:r>
              <a:rPr lang="ru-RU" sz="2000" dirty="0" err="1"/>
              <a:t>şi</a:t>
            </a:r>
            <a:r>
              <a:rPr lang="ru-RU" sz="2000" dirty="0"/>
              <a:t> </a:t>
            </a:r>
            <a:r>
              <a:rPr lang="ru-RU" sz="2000" dirty="0" err="1"/>
              <a:t>dorinţele</a:t>
            </a:r>
            <a:r>
              <a:rPr lang="ru-RU" sz="2000" dirty="0"/>
              <a:t> </a:t>
            </a:r>
            <a:r>
              <a:rPr lang="en-US" sz="2000" dirty="0" err="1"/>
              <a:t>clienții</a:t>
            </a:r>
            <a:r>
              <a:rPr lang="ro-MO" sz="2000" dirty="0"/>
              <a:t>lor, c</a:t>
            </a:r>
            <a:r>
              <a:rPr lang="ru-RU" sz="2000" dirty="0" err="1"/>
              <a:t>ost</a:t>
            </a:r>
            <a:r>
              <a:rPr lang="ru-RU" sz="2000" dirty="0"/>
              <a:t> </a:t>
            </a:r>
            <a:r>
              <a:rPr lang="ro-MO" sz="2000" dirty="0"/>
              <a:t>rezonabil pentru </a:t>
            </a:r>
            <a:r>
              <a:rPr lang="ru-RU" sz="2000" dirty="0" err="1"/>
              <a:t>cumpărător</a:t>
            </a:r>
            <a:r>
              <a:rPr lang="ro-MO" sz="2000" dirty="0"/>
              <a:t> , c</a:t>
            </a:r>
            <a:r>
              <a:rPr lang="ru-RU" sz="2000" dirty="0" err="1"/>
              <a:t>omodiatatea</a:t>
            </a:r>
            <a:r>
              <a:rPr lang="ru-RU" sz="2000" dirty="0"/>
              <a:t> </a:t>
            </a:r>
            <a:r>
              <a:rPr lang="ru-RU" sz="2000" dirty="0" err="1"/>
              <a:t>achiziţionării</a:t>
            </a:r>
            <a:r>
              <a:rPr lang="ro-MO" sz="2000" dirty="0"/>
              <a:t> și comunicare eficientă.</a:t>
            </a:r>
            <a:endParaRPr lang="en-US" sz="2000" dirty="0"/>
          </a:p>
          <a:p>
            <a:pPr>
              <a:buNone/>
            </a:pPr>
            <a:r>
              <a:rPr lang="en-US" sz="2000" b="1" dirty="0"/>
              <a:t>3. </a:t>
            </a:r>
            <a:r>
              <a:rPr lang="en-US" sz="2000" b="1" dirty="0" err="1"/>
              <a:t>Canalele</a:t>
            </a:r>
            <a:r>
              <a:rPr lang="en-US" sz="2000" b="1" dirty="0"/>
              <a:t> </a:t>
            </a:r>
            <a:r>
              <a:rPr lang="en-US" sz="2000" b="1" dirty="0" err="1"/>
              <a:t>prin</a:t>
            </a:r>
            <a:r>
              <a:rPr lang="en-US" sz="2000" b="1" dirty="0"/>
              <a:t> care </a:t>
            </a:r>
            <a:r>
              <a:rPr lang="en-US" sz="2000" b="1" dirty="0" err="1"/>
              <a:t>livrezi</a:t>
            </a:r>
            <a:r>
              <a:rPr lang="en-US" sz="2000" dirty="0"/>
              <a:t> </a:t>
            </a:r>
            <a:r>
              <a:rPr lang="en-US" sz="2000" dirty="0" err="1"/>
              <a:t>clienților</a:t>
            </a:r>
            <a:r>
              <a:rPr lang="en-US" sz="2000" dirty="0"/>
              <a:t> </a:t>
            </a:r>
            <a:r>
              <a:rPr lang="en-US" sz="2000" dirty="0" err="1"/>
              <a:t>tăi</a:t>
            </a:r>
            <a:r>
              <a:rPr lang="en-US" sz="2000" dirty="0"/>
              <a:t> - </a:t>
            </a:r>
            <a:r>
              <a:rPr lang="en-US" sz="2000" dirty="0" err="1"/>
              <a:t>sunt</a:t>
            </a:r>
            <a:r>
              <a:rPr lang="en-US" sz="2000" dirty="0"/>
              <a:t> offline </a:t>
            </a:r>
            <a:r>
              <a:rPr lang="en-US" sz="2000" dirty="0" err="1"/>
              <a:t>sau</a:t>
            </a:r>
            <a:r>
              <a:rPr lang="en-US" sz="2000" dirty="0"/>
              <a:t> online? </a:t>
            </a:r>
            <a:r>
              <a:rPr lang="ro-MO" sz="2000" dirty="0"/>
              <a:t>B2B ori B2C. </a:t>
            </a:r>
            <a:r>
              <a:rPr lang="en-US" sz="2000" dirty="0"/>
              <a:t>De </a:t>
            </a:r>
            <a:r>
              <a:rPr lang="en-US" sz="2000" dirty="0" err="1"/>
              <a:t>ce</a:t>
            </a:r>
            <a:r>
              <a:rPr lang="en-US" sz="2000" dirty="0"/>
              <a:t> le </a:t>
            </a:r>
            <a:r>
              <a:rPr lang="en-US" sz="2000" dirty="0" err="1"/>
              <a:t>preferi</a:t>
            </a:r>
            <a:r>
              <a:rPr lang="en-US" sz="2000" dirty="0"/>
              <a:t> </a:t>
            </a:r>
            <a:r>
              <a:rPr lang="en-US" sz="2000" dirty="0" err="1"/>
              <a:t>pe</a:t>
            </a:r>
            <a:r>
              <a:rPr lang="en-US" sz="2000" dirty="0"/>
              <a:t> </a:t>
            </a:r>
            <a:r>
              <a:rPr lang="en-US" sz="2000" dirty="0" err="1"/>
              <a:t>unele</a:t>
            </a:r>
            <a:r>
              <a:rPr lang="en-US" sz="2000" dirty="0"/>
              <a:t> </a:t>
            </a:r>
            <a:r>
              <a:rPr lang="en-US" sz="2000" dirty="0" err="1"/>
              <a:t>în</a:t>
            </a:r>
            <a:r>
              <a:rPr lang="en-US" sz="2000" dirty="0"/>
              <a:t> </a:t>
            </a:r>
            <a:r>
              <a:rPr lang="en-US" sz="2000" dirty="0" err="1"/>
              <a:t>detrimentul</a:t>
            </a:r>
            <a:r>
              <a:rPr lang="en-US" sz="2000" dirty="0"/>
              <a:t> </a:t>
            </a:r>
            <a:r>
              <a:rPr lang="en-US" sz="2000" dirty="0" err="1"/>
              <a:t>altora</a:t>
            </a:r>
            <a:r>
              <a:rPr lang="en-US" sz="2000" dirty="0"/>
              <a:t>? </a:t>
            </a:r>
            <a:r>
              <a:rPr lang="en-US" sz="2000" dirty="0" err="1"/>
              <a:t>Ce</a:t>
            </a:r>
            <a:r>
              <a:rPr lang="en-US" sz="2000" dirty="0"/>
              <a:t> </a:t>
            </a:r>
            <a:r>
              <a:rPr lang="en-US" sz="2000" dirty="0" err="1"/>
              <a:t>implică</a:t>
            </a:r>
            <a:r>
              <a:rPr lang="en-US" sz="2000" dirty="0"/>
              <a:t> </a:t>
            </a:r>
            <a:r>
              <a:rPr lang="en-US" sz="2000" dirty="0" err="1"/>
              <a:t>fiecare</a:t>
            </a:r>
            <a:r>
              <a:rPr lang="en-US" sz="2000" dirty="0"/>
              <a:t> </a:t>
            </a:r>
            <a:r>
              <a:rPr lang="en-US" sz="2000" dirty="0" err="1"/>
              <a:t>dintre</a:t>
            </a:r>
            <a:r>
              <a:rPr lang="en-US" sz="2000" dirty="0"/>
              <a:t> </a:t>
            </a:r>
            <a:r>
              <a:rPr lang="en-US" sz="2000" dirty="0" err="1"/>
              <a:t>ele</a:t>
            </a:r>
            <a:r>
              <a:rPr lang="en-US" sz="2000" dirty="0"/>
              <a:t> (</a:t>
            </a:r>
            <a:r>
              <a:rPr lang="en-US" sz="2000" dirty="0" err="1"/>
              <a:t>costuri</a:t>
            </a:r>
            <a:r>
              <a:rPr lang="en-US" sz="2000" dirty="0"/>
              <a:t>, </a:t>
            </a:r>
            <a:r>
              <a:rPr lang="en-US" sz="2000" dirty="0" err="1"/>
              <a:t>timp</a:t>
            </a:r>
            <a:r>
              <a:rPr lang="en-US" sz="2000" dirty="0"/>
              <a:t>, </a:t>
            </a:r>
            <a:r>
              <a:rPr lang="en-US" sz="2000" dirty="0" err="1"/>
              <a:t>resurse</a:t>
            </a:r>
            <a:r>
              <a:rPr lang="en-US" sz="2000" dirty="0"/>
              <a:t> </a:t>
            </a:r>
            <a:r>
              <a:rPr lang="en-US" sz="2000" dirty="0" err="1"/>
              <a:t>umane</a:t>
            </a:r>
            <a:r>
              <a:rPr lang="en-US" sz="2000" dirty="0"/>
              <a:t>, </a:t>
            </a:r>
            <a:r>
              <a:rPr lang="en-US" sz="2000" dirty="0" err="1"/>
              <a:t>alți</a:t>
            </a:r>
            <a:r>
              <a:rPr lang="en-US" sz="2000" dirty="0"/>
              <a:t> </a:t>
            </a:r>
            <a:r>
              <a:rPr lang="en-US" sz="2000" dirty="0" err="1"/>
              <a:t>parteneri</a:t>
            </a:r>
            <a:r>
              <a:rPr lang="en-US" sz="2000" dirty="0"/>
              <a:t> </a:t>
            </a:r>
            <a:r>
              <a:rPr lang="en-US" sz="2000" dirty="0" err="1"/>
              <a:t>pe</a:t>
            </a:r>
            <a:r>
              <a:rPr lang="en-US" sz="2000" dirty="0"/>
              <a:t> care </a:t>
            </a:r>
            <a:r>
              <a:rPr lang="en-US" sz="2000" dirty="0" err="1"/>
              <a:t>trebuie</a:t>
            </a:r>
            <a:r>
              <a:rPr lang="en-US" sz="2000" dirty="0"/>
              <a:t> </a:t>
            </a:r>
            <a:r>
              <a:rPr lang="en-US" sz="2000" dirty="0" err="1"/>
              <a:t>să</a:t>
            </a:r>
            <a:r>
              <a:rPr lang="en-US" sz="2000" dirty="0"/>
              <a:t> </a:t>
            </a:r>
            <a:r>
              <a:rPr lang="en-US" sz="2000" dirty="0" err="1"/>
              <a:t>îi</a:t>
            </a:r>
            <a:r>
              <a:rPr lang="en-US" sz="2000" dirty="0"/>
              <a:t> </a:t>
            </a:r>
            <a:r>
              <a:rPr lang="en-US" sz="2000" dirty="0" err="1"/>
              <a:t>cooptezi</a:t>
            </a:r>
            <a:r>
              <a:rPr lang="en-US" sz="2000" dirty="0"/>
              <a:t>)?</a:t>
            </a:r>
          </a:p>
          <a:p>
            <a:pPr lvl="0"/>
            <a:r>
              <a:rPr lang="en-US" sz="2000" dirty="0" err="1"/>
              <a:t>Gândește-te</a:t>
            </a:r>
            <a:r>
              <a:rPr lang="en-US" sz="2000" dirty="0"/>
              <a:t> cum </a:t>
            </a:r>
            <a:r>
              <a:rPr lang="en-US" sz="2000" dirty="0" err="1"/>
              <a:t>află</a:t>
            </a:r>
            <a:r>
              <a:rPr lang="en-US" sz="2000" dirty="0"/>
              <a:t> </a:t>
            </a:r>
            <a:r>
              <a:rPr lang="en-US" sz="2000" dirty="0" err="1"/>
              <a:t>clienții</a:t>
            </a:r>
            <a:r>
              <a:rPr lang="en-US" sz="2000" dirty="0"/>
              <a:t> de tine </a:t>
            </a:r>
            <a:r>
              <a:rPr lang="en-US" sz="2000" dirty="0" err="1"/>
              <a:t>și</a:t>
            </a:r>
            <a:r>
              <a:rPr lang="en-US" sz="2000" dirty="0"/>
              <a:t> cum </a:t>
            </a:r>
            <a:r>
              <a:rPr lang="en-US" sz="2000" dirty="0" err="1"/>
              <a:t>ajungi</a:t>
            </a:r>
            <a:r>
              <a:rPr lang="en-US" sz="2000" dirty="0"/>
              <a:t> </a:t>
            </a:r>
            <a:r>
              <a:rPr lang="en-US" sz="2000" dirty="0" err="1"/>
              <a:t>să</a:t>
            </a:r>
            <a:r>
              <a:rPr lang="en-US" sz="2000" dirty="0"/>
              <a:t> </a:t>
            </a:r>
            <a:r>
              <a:rPr lang="en-US" sz="2000" dirty="0" err="1"/>
              <a:t>îi</a:t>
            </a:r>
            <a:r>
              <a:rPr lang="en-US" sz="2000" dirty="0"/>
              <a:t> </a:t>
            </a:r>
            <a:r>
              <a:rPr lang="en-US" sz="2000" dirty="0" err="1"/>
              <a:t>deservești</a:t>
            </a:r>
            <a:r>
              <a:rPr lang="en-US" sz="2000" dirty="0"/>
              <a:t>. </a:t>
            </a:r>
            <a:r>
              <a:rPr lang="en-US" sz="2000" dirty="0" err="1"/>
              <a:t>Aici</a:t>
            </a:r>
            <a:r>
              <a:rPr lang="en-US" sz="2000" dirty="0"/>
              <a:t> </a:t>
            </a:r>
            <a:r>
              <a:rPr lang="en-US" sz="2000" dirty="0" err="1"/>
              <a:t>este</a:t>
            </a:r>
            <a:r>
              <a:rPr lang="en-US" sz="2000" dirty="0"/>
              <a:t> </a:t>
            </a:r>
            <a:r>
              <a:rPr lang="en-US" sz="2000" dirty="0" err="1"/>
              <a:t>vorba</a:t>
            </a:r>
            <a:r>
              <a:rPr lang="en-US" sz="2000" dirty="0"/>
              <a:t> de </a:t>
            </a:r>
            <a:r>
              <a:rPr lang="en-US" sz="2000" dirty="0" err="1"/>
              <a:t>toate</a:t>
            </a:r>
            <a:r>
              <a:rPr lang="en-US" sz="2000" dirty="0"/>
              <a:t> </a:t>
            </a:r>
            <a:r>
              <a:rPr lang="en-US" sz="2000" dirty="0" err="1"/>
              <a:t>punctele</a:t>
            </a:r>
            <a:r>
              <a:rPr lang="en-US" sz="2000" dirty="0"/>
              <a:t> de contact cu </a:t>
            </a:r>
            <a:r>
              <a:rPr lang="en-US" sz="2000" dirty="0" err="1"/>
              <a:t>clientul</a:t>
            </a:r>
            <a:r>
              <a:rPr lang="en-US" sz="2000" dirty="0"/>
              <a:t>, de la </a:t>
            </a:r>
            <a:r>
              <a:rPr lang="en-US" sz="2000" dirty="0" err="1"/>
              <a:t>comunicare</a:t>
            </a:r>
            <a:r>
              <a:rPr lang="en-US" sz="2000" dirty="0"/>
              <a:t> la </a:t>
            </a:r>
            <a:r>
              <a:rPr lang="en-US" sz="2000" dirty="0" err="1"/>
              <a:t>distribuție</a:t>
            </a:r>
            <a:r>
              <a:rPr lang="en-US" sz="2000" dirty="0"/>
              <a:t>.</a:t>
            </a:r>
            <a:endParaRPr lang="ro-MO" sz="2000" dirty="0"/>
          </a:p>
          <a:p>
            <a:pPr lvl="0">
              <a:buNone/>
            </a:pPr>
            <a:r>
              <a:rPr lang="ro-MO" sz="2000" b="1" dirty="0"/>
              <a:t>4</a:t>
            </a:r>
            <a:r>
              <a:rPr lang="en-US" sz="2000" b="1" dirty="0"/>
              <a:t>. </a:t>
            </a:r>
            <a:r>
              <a:rPr lang="en-US" sz="2000" b="1" dirty="0" err="1"/>
              <a:t>Relațiile</a:t>
            </a:r>
            <a:r>
              <a:rPr lang="en-US" sz="2000" b="1" dirty="0"/>
              <a:t> </a:t>
            </a:r>
            <a:r>
              <a:rPr lang="en-US" sz="2000" b="1" dirty="0" err="1"/>
              <a:t>pe</a:t>
            </a:r>
            <a:r>
              <a:rPr lang="en-US" sz="2000" b="1" dirty="0"/>
              <a:t> care le </a:t>
            </a:r>
            <a:r>
              <a:rPr lang="en-US" sz="2000" b="1" dirty="0" err="1"/>
              <a:t>dezvolți</a:t>
            </a:r>
            <a:r>
              <a:rPr lang="en-US" sz="2000" dirty="0"/>
              <a:t> cu </a:t>
            </a:r>
            <a:r>
              <a:rPr lang="en-US" sz="2000" dirty="0" err="1"/>
              <a:t>fiecare</a:t>
            </a:r>
            <a:r>
              <a:rPr lang="en-US" sz="2000" dirty="0"/>
              <a:t> segment de </a:t>
            </a:r>
            <a:r>
              <a:rPr lang="en-US" sz="2000" dirty="0" err="1"/>
              <a:t>consumatori</a:t>
            </a:r>
            <a:r>
              <a:rPr lang="ro-MO" sz="2000" dirty="0"/>
              <a:t>.</a:t>
            </a:r>
            <a:r>
              <a:rPr lang="en-US" sz="2000" dirty="0"/>
              <a:t> </a:t>
            </a:r>
            <a:r>
              <a:rPr lang="en-US" sz="2000" dirty="0" err="1"/>
              <a:t>Gândește-te</a:t>
            </a:r>
            <a:r>
              <a:rPr lang="en-US" sz="2000" dirty="0"/>
              <a:t> cum </a:t>
            </a:r>
            <a:r>
              <a:rPr lang="en-US" sz="2000" dirty="0" err="1"/>
              <a:t>ajunge</a:t>
            </a:r>
            <a:r>
              <a:rPr lang="en-US" sz="2000" dirty="0"/>
              <a:t> </a:t>
            </a:r>
            <a:r>
              <a:rPr lang="en-US" sz="2000" dirty="0" err="1"/>
              <a:t>produsul</a:t>
            </a:r>
            <a:r>
              <a:rPr lang="en-US" sz="2000" dirty="0"/>
              <a:t> </a:t>
            </a:r>
            <a:r>
              <a:rPr lang="en-US" sz="2000" dirty="0" err="1"/>
              <a:t>sau</a:t>
            </a:r>
            <a:r>
              <a:rPr lang="en-US" sz="2000" dirty="0"/>
              <a:t> </a:t>
            </a:r>
            <a:r>
              <a:rPr lang="en-US" sz="2000" dirty="0" err="1"/>
              <a:t>serviciul</a:t>
            </a:r>
            <a:r>
              <a:rPr lang="en-US" sz="2000" dirty="0"/>
              <a:t> </a:t>
            </a:r>
            <a:r>
              <a:rPr lang="en-US" sz="2000" dirty="0" err="1"/>
              <a:t>tău</a:t>
            </a:r>
            <a:r>
              <a:rPr lang="en-US" sz="2000" dirty="0"/>
              <a:t> la </a:t>
            </a:r>
            <a:r>
              <a:rPr lang="en-US" sz="2000" dirty="0" err="1"/>
              <a:t>consumatori</a:t>
            </a:r>
            <a:r>
              <a:rPr lang="en-US" sz="2000" dirty="0"/>
              <a:t> </a:t>
            </a:r>
            <a:r>
              <a:rPr lang="en-US" sz="2000" dirty="0" err="1"/>
              <a:t>și</a:t>
            </a:r>
            <a:r>
              <a:rPr lang="en-US" sz="2000" dirty="0"/>
              <a:t> </a:t>
            </a:r>
            <a:r>
              <a:rPr lang="en-US" sz="2000" dirty="0" err="1"/>
              <a:t>ce</a:t>
            </a:r>
            <a:r>
              <a:rPr lang="en-US" sz="2000" dirty="0"/>
              <a:t> </a:t>
            </a:r>
            <a:r>
              <a:rPr lang="en-US" sz="2000" dirty="0" err="1"/>
              <a:t>fel</a:t>
            </a:r>
            <a:r>
              <a:rPr lang="en-US" sz="2000" dirty="0"/>
              <a:t> de </a:t>
            </a:r>
            <a:r>
              <a:rPr lang="en-US" sz="2000" dirty="0" err="1"/>
              <a:t>relație</a:t>
            </a:r>
            <a:r>
              <a:rPr lang="en-US" sz="2000" dirty="0"/>
              <a:t> </a:t>
            </a:r>
            <a:r>
              <a:rPr lang="en-US" sz="2000" dirty="0" err="1"/>
              <a:t>vrei</a:t>
            </a:r>
            <a:r>
              <a:rPr lang="en-US" sz="2000" dirty="0"/>
              <a:t> </a:t>
            </a:r>
            <a:r>
              <a:rPr lang="en-US" sz="2000" dirty="0" err="1"/>
              <a:t>să</a:t>
            </a:r>
            <a:r>
              <a:rPr lang="en-US" sz="2000" dirty="0"/>
              <a:t> </a:t>
            </a:r>
            <a:r>
              <a:rPr lang="en-US" sz="2000" dirty="0" err="1"/>
              <a:t>dezvolți</a:t>
            </a:r>
            <a:r>
              <a:rPr lang="en-US" sz="2000" dirty="0"/>
              <a:t> </a:t>
            </a:r>
            <a:r>
              <a:rPr lang="en-US" sz="2000" dirty="0" err="1"/>
              <a:t>între</a:t>
            </a:r>
            <a:r>
              <a:rPr lang="en-US" sz="2000" dirty="0"/>
              <a:t> </a:t>
            </a:r>
            <a:r>
              <a:rPr lang="en-US" sz="2000" dirty="0" err="1"/>
              <a:t>afacerea</a:t>
            </a:r>
            <a:r>
              <a:rPr lang="en-US" sz="2000" dirty="0"/>
              <a:t> </a:t>
            </a:r>
            <a:r>
              <a:rPr lang="en-US" sz="2000" dirty="0" err="1"/>
              <a:t>ta</a:t>
            </a:r>
            <a:r>
              <a:rPr lang="en-US" sz="2000" dirty="0"/>
              <a:t> </a:t>
            </a:r>
            <a:r>
              <a:rPr lang="en-US" sz="2000" dirty="0" err="1"/>
              <a:t>și</a:t>
            </a:r>
            <a:r>
              <a:rPr lang="en-US" sz="2000" dirty="0"/>
              <a:t> </a:t>
            </a:r>
            <a:r>
              <a:rPr lang="en-US" sz="2000" dirty="0" err="1"/>
              <a:t>clienți</a:t>
            </a:r>
            <a:r>
              <a:rPr lang="ro-MO" sz="2000" dirty="0"/>
              <a:t>.</a:t>
            </a:r>
          </a:p>
          <a:p>
            <a:pPr>
              <a:buFont typeface="Wingdings" pitchFamily="2" charset="2"/>
              <a:buChar char="§"/>
            </a:pPr>
            <a:r>
              <a:rPr lang="en-US" sz="2000" dirty="0" err="1"/>
              <a:t>Evaluează</a:t>
            </a:r>
            <a:r>
              <a:rPr lang="en-US" sz="2000" dirty="0"/>
              <a:t> </a:t>
            </a:r>
            <a:r>
              <a:rPr lang="en-US" sz="2000" dirty="0" err="1"/>
              <a:t>cât</a:t>
            </a:r>
            <a:r>
              <a:rPr lang="en-US" sz="2000" dirty="0"/>
              <a:t> de </a:t>
            </a:r>
            <a:r>
              <a:rPr lang="en-US" sz="2000" dirty="0" err="1"/>
              <a:t>personală</a:t>
            </a:r>
            <a:r>
              <a:rPr lang="en-US" sz="2000" dirty="0"/>
              <a:t> </a:t>
            </a:r>
            <a:r>
              <a:rPr lang="en-US" sz="2000" dirty="0" err="1"/>
              <a:t>trebuie</a:t>
            </a:r>
            <a:r>
              <a:rPr lang="en-US" sz="2000" dirty="0"/>
              <a:t> </a:t>
            </a:r>
            <a:r>
              <a:rPr lang="en-US" sz="2000" dirty="0" err="1"/>
              <a:t>să</a:t>
            </a:r>
            <a:r>
              <a:rPr lang="en-US" sz="2000" dirty="0"/>
              <a:t> fie </a:t>
            </a:r>
            <a:r>
              <a:rPr lang="en-US" sz="2000" dirty="0" err="1"/>
              <a:t>relația</a:t>
            </a:r>
            <a:r>
              <a:rPr lang="en-US" sz="2000" dirty="0"/>
              <a:t> cu </a:t>
            </a:r>
            <a:r>
              <a:rPr lang="en-US" sz="2000" dirty="0" err="1"/>
              <a:t>ei</a:t>
            </a:r>
            <a:r>
              <a:rPr lang="en-US" sz="2000" dirty="0"/>
              <a:t>, </a:t>
            </a:r>
            <a:r>
              <a:rPr lang="en-US" sz="2000" dirty="0" err="1"/>
              <a:t>cât</a:t>
            </a:r>
            <a:r>
              <a:rPr lang="en-US" sz="2000" dirty="0"/>
              <a:t> de </a:t>
            </a:r>
            <a:r>
              <a:rPr lang="en-US" sz="2000" dirty="0" err="1"/>
              <a:t>bine</a:t>
            </a:r>
            <a:r>
              <a:rPr lang="en-US" sz="2000" dirty="0"/>
              <a:t> </a:t>
            </a:r>
            <a:r>
              <a:rPr lang="en-US" sz="2000" dirty="0" err="1"/>
              <a:t>trebuie</a:t>
            </a:r>
            <a:r>
              <a:rPr lang="en-US" sz="2000" dirty="0"/>
              <a:t> </a:t>
            </a:r>
            <a:r>
              <a:rPr lang="en-US" sz="2000" dirty="0" err="1"/>
              <a:t>să</a:t>
            </a:r>
            <a:r>
              <a:rPr lang="en-US" sz="2000" dirty="0"/>
              <a:t> </a:t>
            </a:r>
            <a:r>
              <a:rPr lang="en-US" sz="2000" dirty="0" err="1"/>
              <a:t>îi</a:t>
            </a:r>
            <a:r>
              <a:rPr lang="en-US" sz="2000" dirty="0"/>
              <a:t> </a:t>
            </a:r>
            <a:r>
              <a:rPr lang="en-US" sz="2000" dirty="0" err="1"/>
              <a:t>cunoști</a:t>
            </a:r>
            <a:r>
              <a:rPr lang="en-US" sz="2000" dirty="0"/>
              <a:t> </a:t>
            </a:r>
            <a:r>
              <a:rPr lang="en-US" sz="2000" dirty="0" err="1"/>
              <a:t>și</a:t>
            </a:r>
            <a:r>
              <a:rPr lang="en-US" sz="2000" dirty="0"/>
              <a:t> cum </a:t>
            </a:r>
            <a:r>
              <a:rPr lang="en-US" sz="2000" dirty="0" err="1"/>
              <a:t>poți</a:t>
            </a:r>
            <a:r>
              <a:rPr lang="en-US" sz="2000" dirty="0"/>
              <a:t> </a:t>
            </a:r>
            <a:r>
              <a:rPr lang="en-US" sz="2000" dirty="0" err="1"/>
              <a:t>afla</a:t>
            </a:r>
            <a:r>
              <a:rPr lang="en-US" sz="2000" dirty="0"/>
              <a:t> </a:t>
            </a:r>
            <a:r>
              <a:rPr lang="en-US" sz="2000" dirty="0" err="1"/>
              <a:t>lucrurile</a:t>
            </a:r>
            <a:r>
              <a:rPr lang="en-US" sz="2000" dirty="0"/>
              <a:t> </a:t>
            </a:r>
            <a:r>
              <a:rPr lang="en-US" sz="2000" dirty="0" err="1"/>
              <a:t>acestea</a:t>
            </a:r>
            <a:r>
              <a:rPr lang="en-US" sz="2000" dirty="0"/>
              <a:t> (</a:t>
            </a:r>
            <a:r>
              <a:rPr lang="en-US" sz="2000" dirty="0" err="1"/>
              <a:t>este</a:t>
            </a:r>
            <a:r>
              <a:rPr lang="en-US" sz="2000" dirty="0"/>
              <a:t> un </a:t>
            </a:r>
            <a:r>
              <a:rPr lang="en-US" sz="2000" dirty="0" err="1"/>
              <a:t>proces</a:t>
            </a:r>
            <a:r>
              <a:rPr lang="en-US" sz="2000" dirty="0"/>
              <a:t> </a:t>
            </a:r>
            <a:r>
              <a:rPr lang="en-US" sz="2000" dirty="0" err="1"/>
              <a:t>automatizat</a:t>
            </a:r>
            <a:r>
              <a:rPr lang="en-US" sz="2000" dirty="0"/>
              <a:t> </a:t>
            </a:r>
            <a:r>
              <a:rPr lang="en-US" sz="2000" dirty="0" err="1"/>
              <a:t>sau</a:t>
            </a:r>
            <a:r>
              <a:rPr lang="en-US" sz="2000" dirty="0"/>
              <a:t> </a:t>
            </a:r>
            <a:r>
              <a:rPr lang="en-US" sz="2000" dirty="0" err="1"/>
              <a:t>trebuie</a:t>
            </a:r>
            <a:r>
              <a:rPr lang="en-US" sz="2000" dirty="0"/>
              <a:t> </a:t>
            </a:r>
            <a:r>
              <a:rPr lang="en-US" sz="2000" dirty="0" err="1"/>
              <a:t>făcut</a:t>
            </a:r>
            <a:r>
              <a:rPr lang="en-US" sz="2000" dirty="0"/>
              <a:t> manual/individual?)</a:t>
            </a:r>
          </a:p>
          <a:p>
            <a:pPr lvl="0">
              <a:buNone/>
            </a:pPr>
            <a:endParaRPr lang="ro-MO" sz="2000" dirty="0"/>
          </a:p>
          <a:p>
            <a:pPr lvl="0"/>
            <a:endParaRPr lang="en-US" sz="2000" dirty="0"/>
          </a:p>
          <a:p>
            <a:pPr>
              <a:buNone/>
            </a:pPr>
            <a:endParaRPr lang="ro-RO"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548680"/>
            <a:ext cx="8712968" cy="5577483"/>
          </a:xfrm>
        </p:spPr>
        <p:txBody>
          <a:bodyPr>
            <a:normAutofit fontScale="85000" lnSpcReduction="10000"/>
          </a:bodyPr>
          <a:lstStyle/>
          <a:p>
            <a:pPr>
              <a:buNone/>
            </a:pPr>
            <a:r>
              <a:rPr lang="en-US" sz="2000" b="1" dirty="0"/>
              <a:t>5.</a:t>
            </a:r>
            <a:r>
              <a:rPr lang="ro-MO" sz="2000" b="1" dirty="0"/>
              <a:t> Veniturile pe care le generezi</a:t>
            </a:r>
            <a:r>
              <a:rPr lang="ro-MO" sz="2000" dirty="0"/>
              <a:t>. Toate acțiunile realizate anterior contribuie la veniturile afacerii tale. După ce completezi prima jumătate de </a:t>
            </a:r>
            <a:r>
              <a:rPr lang="ro-MO" sz="2000" dirty="0" err="1"/>
              <a:t>canvas</a:t>
            </a:r>
            <a:r>
              <a:rPr lang="ro-MO" sz="2000" dirty="0"/>
              <a:t>, știi cum câștigi banii. Altfel spus, care e modelul de </a:t>
            </a:r>
            <a:r>
              <a:rPr lang="ro-MO" sz="2000" dirty="0" err="1"/>
              <a:t>finațare</a:t>
            </a:r>
            <a:r>
              <a:rPr lang="ro-MO" sz="2000" dirty="0"/>
              <a:t> a afacerii, ori monetizare?</a:t>
            </a:r>
          </a:p>
          <a:p>
            <a:pPr lvl="0"/>
            <a:r>
              <a:rPr lang="ro-MO" sz="2000" dirty="0"/>
              <a:t>Sunt decizii care se referă la cum felul în care organizezi plățile (a primi bani costă – fie că e vorba de tranzacții fizice, când trebuie să plătești un angajat, fie de plăți online, unde există comisioane) și procesul de plată (care influențează confortul și experiența clientului).</a:t>
            </a:r>
          </a:p>
          <a:p>
            <a:pPr>
              <a:buNone/>
            </a:pPr>
            <a:r>
              <a:rPr lang="ro-MO" sz="2000" b="1" dirty="0"/>
              <a:t>6. Resursele cheie de care ai nevoie</a:t>
            </a:r>
            <a:r>
              <a:rPr lang="ro-MO" sz="2000" dirty="0"/>
              <a:t>. Care sunt mijloacele de producere necesare, resursele financiare  și umane pentru a susține și sprijini afacerea?</a:t>
            </a:r>
          </a:p>
          <a:p>
            <a:pPr>
              <a:buNone/>
            </a:pPr>
            <a:r>
              <a:rPr lang="ro-MO" sz="2000" b="1" dirty="0"/>
              <a:t>7. Activitățile cheie</a:t>
            </a:r>
            <a:r>
              <a:rPr lang="ro-MO" sz="2000" dirty="0"/>
              <a:t> pe care le realizezi ca să creezi valoarea propusă - Care sunt activitățile importante care îți influențează performanța?</a:t>
            </a:r>
          </a:p>
          <a:p>
            <a:pPr>
              <a:buNone/>
            </a:pPr>
            <a:r>
              <a:rPr lang="ro-MO" sz="2000" b="1" dirty="0"/>
              <a:t>8. Partenerii cheie</a:t>
            </a:r>
            <a:r>
              <a:rPr lang="ro-MO" sz="2000" dirty="0"/>
              <a:t> - Ce parteneri te pot ajuta să pornești și să dezvolți afacerea? Ei  sunt cei care te ajută să îți faci treaba mai bine (pot fi parteneri care preiau elemente din ceea ce trebuie tu să livrezi sau care îți intermediază accesul la clienți).</a:t>
            </a:r>
          </a:p>
          <a:p>
            <a:pPr>
              <a:buNone/>
            </a:pPr>
            <a:r>
              <a:rPr lang="ro-MO" sz="2000" b="1" dirty="0"/>
              <a:t>9. Structura costurilor</a:t>
            </a:r>
            <a:r>
              <a:rPr lang="ro-MO" sz="2000" dirty="0"/>
              <a:t> - După ce știi toate lucrurile de mai sus, poți calcula mai precis ce costuri ai și afli dacă business-ul tău e sustenabil.</a:t>
            </a:r>
            <a:br>
              <a:rPr lang="en-US" sz="2000" dirty="0"/>
            </a:br>
            <a:endParaRPr lang="en-US" sz="2000" dirty="0"/>
          </a:p>
          <a:p>
            <a:endParaRPr lang="ro-RO"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251520" y="476672"/>
          <a:ext cx="8640961" cy="555339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20000"/>
                    </a:ext>
                  </a:extLst>
                </a:gridCol>
                <a:gridCol w="1739175">
                  <a:extLst>
                    <a:ext uri="{9D8B030D-6E8A-4147-A177-3AD203B41FA5}">
                      <a16:colId xmlns:a16="http://schemas.microsoft.com/office/drawing/2014/main" val="20001"/>
                    </a:ext>
                  </a:extLst>
                </a:gridCol>
                <a:gridCol w="853113">
                  <a:extLst>
                    <a:ext uri="{9D8B030D-6E8A-4147-A177-3AD203B41FA5}">
                      <a16:colId xmlns:a16="http://schemas.microsoft.com/office/drawing/2014/main" val="20002"/>
                    </a:ext>
                  </a:extLst>
                </a:gridCol>
                <a:gridCol w="864097">
                  <a:extLst>
                    <a:ext uri="{9D8B030D-6E8A-4147-A177-3AD203B41FA5}">
                      <a16:colId xmlns:a16="http://schemas.microsoft.com/office/drawing/2014/main" val="20003"/>
                    </a:ext>
                  </a:extLst>
                </a:gridCol>
                <a:gridCol w="1800199">
                  <a:extLst>
                    <a:ext uri="{9D8B030D-6E8A-4147-A177-3AD203B41FA5}">
                      <a16:colId xmlns:a16="http://schemas.microsoft.com/office/drawing/2014/main" val="20004"/>
                    </a:ext>
                  </a:extLst>
                </a:gridCol>
                <a:gridCol w="1656185">
                  <a:extLst>
                    <a:ext uri="{9D8B030D-6E8A-4147-A177-3AD203B41FA5}">
                      <a16:colId xmlns:a16="http://schemas.microsoft.com/office/drawing/2014/main" val="20005"/>
                    </a:ext>
                  </a:extLst>
                </a:gridCol>
              </a:tblGrid>
              <a:tr h="648071">
                <a:tc gridSpan="3">
                  <a:txBody>
                    <a:bodyPr/>
                    <a:lstStyle/>
                    <a:p>
                      <a:r>
                        <a:rPr lang="ro-RO" sz="1400" u="sng" noProof="0" dirty="0">
                          <a:solidFill>
                            <a:schemeClr val="tx1"/>
                          </a:solidFill>
                        </a:rPr>
                        <a:t>Concurența: </a:t>
                      </a:r>
                      <a:r>
                        <a:rPr lang="ro-RO" sz="1400" b="0" noProof="0" dirty="0">
                          <a:solidFill>
                            <a:schemeClr val="tx1"/>
                          </a:solidFill>
                        </a:rPr>
                        <a:t>“SRL</a:t>
                      </a:r>
                      <a:r>
                        <a:rPr lang="ro-RO" sz="1400" b="0" baseline="0" noProof="0" dirty="0">
                          <a:solidFill>
                            <a:schemeClr val="tx1"/>
                          </a:solidFill>
                        </a:rPr>
                        <a:t> ECO -PRIM</a:t>
                      </a:r>
                      <a:r>
                        <a:rPr lang="ro-RO" sz="1400" b="0" noProof="0" dirty="0">
                          <a:solidFill>
                            <a:schemeClr val="tx1"/>
                          </a:solidFill>
                        </a:rPr>
                        <a:t>” - colectarea și prelucrarea </a:t>
                      </a:r>
                      <a:r>
                        <a:rPr lang="ro-RO" sz="1400" b="0" baseline="0" noProof="0" dirty="0">
                          <a:solidFill>
                            <a:schemeClr val="tx1"/>
                          </a:solidFill>
                        </a:rPr>
                        <a:t> </a:t>
                      </a:r>
                      <a:r>
                        <a:rPr lang="ro-RO" sz="1400" b="0" noProof="0" dirty="0">
                          <a:solidFill>
                            <a:schemeClr val="tx1"/>
                          </a:solidFill>
                        </a:rPr>
                        <a:t>deșeurilor  manageriale, inclusiv din</a:t>
                      </a:r>
                      <a:r>
                        <a:rPr lang="ro-RO" sz="1400" b="0" baseline="0" noProof="0" dirty="0">
                          <a:solidFill>
                            <a:schemeClr val="tx1"/>
                          </a:solidFill>
                        </a:rPr>
                        <a:t> </a:t>
                      </a:r>
                      <a:r>
                        <a:rPr lang="ro-RO" sz="1400" b="0" noProof="0" dirty="0">
                          <a:solidFill>
                            <a:schemeClr val="tx1"/>
                          </a:solidFill>
                        </a:rPr>
                        <a:t>plastic</a:t>
                      </a:r>
                      <a:r>
                        <a:rPr lang="ro-RO" sz="1400" b="0" baseline="0" noProof="0" dirty="0">
                          <a:solidFill>
                            <a:schemeClr val="tx1"/>
                          </a:solidFill>
                        </a:rPr>
                        <a:t>.</a:t>
                      </a:r>
                      <a:endParaRPr lang="ro-RO" sz="1400" b="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3">
                  <a:txBody>
                    <a:bodyPr/>
                    <a:lstStyle/>
                    <a:p>
                      <a:r>
                        <a:rPr lang="ro-RO" sz="1400" u="sng" noProof="0" dirty="0">
                          <a:solidFill>
                            <a:schemeClr val="tx1"/>
                          </a:solidFill>
                        </a:rPr>
                        <a:t>Nevoile consumatorilor: </a:t>
                      </a:r>
                      <a:r>
                        <a:rPr lang="ro-RO" sz="1400" b="0" noProof="0" dirty="0">
                          <a:solidFill>
                            <a:schemeClr val="tx1"/>
                          </a:solidFill>
                        </a:rPr>
                        <a:t>Necesitatea de debarasare de</a:t>
                      </a:r>
                      <a:r>
                        <a:rPr lang="ro-RO" sz="1400" b="0" baseline="0" noProof="0" dirty="0">
                          <a:solidFill>
                            <a:schemeClr val="tx1"/>
                          </a:solidFill>
                        </a:rPr>
                        <a:t> </a:t>
                      </a:r>
                      <a:r>
                        <a:rPr lang="ro-RO" sz="1400" b="0" noProof="0" dirty="0">
                          <a:solidFill>
                            <a:schemeClr val="tx1"/>
                          </a:solidFill>
                        </a:rPr>
                        <a:t>deșeurile</a:t>
                      </a:r>
                      <a:r>
                        <a:rPr lang="ro-RO" sz="1400" b="0" baseline="0" noProof="0" dirty="0">
                          <a:solidFill>
                            <a:schemeClr val="tx1"/>
                          </a:solidFill>
                        </a:rPr>
                        <a:t> din plastic. </a:t>
                      </a:r>
                      <a:endParaRPr lang="ro-RO" sz="1400" b="0" noProof="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0"/>
                  </a:ext>
                </a:extLst>
              </a:tr>
              <a:tr h="2343757">
                <a:tc rowSpan="2">
                  <a:txBody>
                    <a:bodyPr/>
                    <a:lstStyle/>
                    <a:p>
                      <a:r>
                        <a:rPr lang="ro-RO" sz="1400" b="1" u="sng" kern="1200" noProof="0" dirty="0">
                          <a:solidFill>
                            <a:schemeClr val="dk1"/>
                          </a:solidFill>
                          <a:latin typeface="+mn-lt"/>
                          <a:ea typeface="+mn-ea"/>
                          <a:cs typeface="+mn-cs"/>
                        </a:rPr>
                        <a:t>Parteneriate Strategice</a:t>
                      </a:r>
                      <a:r>
                        <a:rPr lang="ro-RO" sz="1400" b="1" kern="1200" noProof="0" dirty="0">
                          <a:solidFill>
                            <a:schemeClr val="dk1"/>
                          </a:solidFill>
                          <a:latin typeface="+mn-lt"/>
                          <a:ea typeface="+mn-ea"/>
                          <a:cs typeface="+mn-cs"/>
                        </a:rPr>
                        <a:t>:</a:t>
                      </a:r>
                    </a:p>
                    <a:p>
                      <a:r>
                        <a:rPr lang="ro-RO" sz="1400" kern="1200" noProof="0" dirty="0">
                          <a:solidFill>
                            <a:schemeClr val="dk1"/>
                          </a:solidFill>
                          <a:latin typeface="+mn-lt"/>
                          <a:ea typeface="+mn-ea"/>
                          <a:cs typeface="+mn-cs"/>
                        </a:rPr>
                        <a:t>Diverse</a:t>
                      </a: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firme/companii/societăți comerciale locale a căror activitate decurge în sfera echipamentelor electrice și electronice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a:txBody>
                    <a:bodyPr/>
                    <a:lstStyle/>
                    <a:p>
                      <a:r>
                        <a:rPr lang="ro-RO" sz="1400" b="1" u="sng" kern="1200" noProof="0" dirty="0">
                          <a:solidFill>
                            <a:schemeClr val="tx1"/>
                          </a:solidFill>
                          <a:latin typeface="+mn-lt"/>
                          <a:ea typeface="+mn-ea"/>
                          <a:cs typeface="+mn-cs"/>
                        </a:rPr>
                        <a:t>Activități cheie:</a:t>
                      </a:r>
                    </a:p>
                    <a:p>
                      <a:r>
                        <a:rPr lang="ro-RO" sz="1400" kern="1200" noProof="0" dirty="0">
                          <a:solidFill>
                            <a:schemeClr val="dk1"/>
                          </a:solidFill>
                          <a:latin typeface="+mn-lt"/>
                          <a:ea typeface="+mn-ea"/>
                          <a:cs typeface="+mn-cs"/>
                        </a:rPr>
                        <a:t>Colectarea și prelucrarea deșeurilor din plastic, inclusiv tratarea și eliminarea deșeurilor finale obținute în urma prelucrării.</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rowSpan="2" gridSpan="2">
                  <a:txBody>
                    <a:bodyPr/>
                    <a:lstStyle/>
                    <a:p>
                      <a:r>
                        <a:rPr lang="ro-RO" sz="1400" b="1" u="sng" kern="1200" noProof="0" dirty="0">
                          <a:solidFill>
                            <a:schemeClr val="dk1"/>
                          </a:solidFill>
                          <a:latin typeface="+mn-lt"/>
                          <a:ea typeface="+mn-ea"/>
                          <a:cs typeface="+mn-cs"/>
                        </a:rPr>
                        <a:t>Propunerea de </a:t>
                      </a:r>
                      <a:r>
                        <a:rPr lang="ro-RO" sz="1400" b="1" u="sng" kern="1200" baseline="0" noProof="0" dirty="0">
                          <a:solidFill>
                            <a:schemeClr val="dk1"/>
                          </a:solidFill>
                          <a:latin typeface="+mn-lt"/>
                          <a:ea typeface="+mn-ea"/>
                          <a:cs typeface="+mn-cs"/>
                        </a:rPr>
                        <a:t> </a:t>
                      </a:r>
                      <a:r>
                        <a:rPr lang="ro-RO" sz="1400" b="1" u="sng" kern="1200" baseline="0" noProof="0" dirty="0" err="1">
                          <a:solidFill>
                            <a:schemeClr val="dk1"/>
                          </a:solidFill>
                          <a:latin typeface="+mn-lt"/>
                          <a:ea typeface="+mn-ea"/>
                          <a:cs typeface="+mn-cs"/>
                        </a:rPr>
                        <a:t>fidelizare</a:t>
                      </a:r>
                      <a:r>
                        <a:rPr lang="ro-RO" sz="1400" b="1" u="sng" kern="1200" baseline="0" noProof="0" dirty="0">
                          <a:solidFill>
                            <a:schemeClr val="dk1"/>
                          </a:solidFill>
                          <a:latin typeface="+mn-lt"/>
                          <a:ea typeface="+mn-ea"/>
                          <a:cs typeface="+mn-cs"/>
                        </a:rPr>
                        <a:t>:</a:t>
                      </a:r>
                      <a:endParaRPr lang="ro-RO" sz="1400" b="1" u="sng" kern="1200" noProof="0" dirty="0">
                        <a:solidFill>
                          <a:schemeClr val="dk1"/>
                        </a:solidFill>
                        <a:latin typeface="+mn-lt"/>
                        <a:ea typeface="+mn-ea"/>
                        <a:cs typeface="+mn-cs"/>
                      </a:endParaRPr>
                    </a:p>
                    <a:p>
                      <a:r>
                        <a:rPr lang="ro-RO" sz="1400" kern="1200" noProof="0" dirty="0">
                          <a:solidFill>
                            <a:schemeClr val="dk1"/>
                          </a:solidFill>
                          <a:latin typeface="+mn-lt"/>
                          <a:ea typeface="+mn-ea"/>
                          <a:cs typeface="+mn-cs"/>
                        </a:rPr>
                        <a:t>- promoții/premii anuale de fidelitate (</a:t>
                      </a:r>
                      <a:r>
                        <a:rPr lang="ro-RO" sz="1400" kern="1200" noProof="0" dirty="0" err="1">
                          <a:solidFill>
                            <a:schemeClr val="dk1"/>
                          </a:solidFill>
                          <a:latin typeface="+mn-lt"/>
                          <a:ea typeface="+mn-ea"/>
                          <a:cs typeface="+mn-cs"/>
                        </a:rPr>
                        <a:t>dscount-uri</a:t>
                      </a:r>
                      <a:r>
                        <a:rPr lang="ro-RO" sz="1400" kern="1200" noProof="0" dirty="0">
                          <a:solidFill>
                            <a:schemeClr val="dk1"/>
                          </a:solidFill>
                          <a:latin typeface="+mn-lt"/>
                          <a:ea typeface="+mn-ea"/>
                          <a:cs typeface="+mn-cs"/>
                        </a:rPr>
                        <a:t>, etc.) În cazul firmelor pentru care se  prestează</a:t>
                      </a: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serviciul de colectare;</a:t>
                      </a:r>
                    </a:p>
                    <a:p>
                      <a:r>
                        <a:rPr lang="ro-RO" sz="1400" kern="1200" noProof="0" dirty="0">
                          <a:solidFill>
                            <a:schemeClr val="dk1"/>
                          </a:solidFill>
                          <a:latin typeface="+mn-lt"/>
                          <a:ea typeface="+mn-ea"/>
                          <a:cs typeface="+mn-cs"/>
                        </a:rPr>
                        <a:t> - colectarea directă de la domiciliu; </a:t>
                      </a:r>
                    </a:p>
                    <a:p>
                      <a:r>
                        <a:rPr lang="ro-RO" sz="1400" kern="1200" noProof="0" dirty="0">
                          <a:solidFill>
                            <a:schemeClr val="dk1"/>
                          </a:solidFill>
                          <a:latin typeface="+mn-lt"/>
                          <a:ea typeface="+mn-ea"/>
                          <a:cs typeface="+mn-cs"/>
                        </a:rPr>
                        <a:t>- plata unei sume simbolice în </a:t>
                      </a:r>
                    </a:p>
                    <a:p>
                      <a:r>
                        <a:rPr lang="ro-RO" sz="1400" kern="1200" noProof="0" dirty="0">
                          <a:solidFill>
                            <a:schemeClr val="dk1"/>
                          </a:solidFill>
                          <a:latin typeface="+mn-lt"/>
                          <a:ea typeface="+mn-ea"/>
                          <a:cs typeface="+mn-cs"/>
                        </a:rPr>
                        <a:t>favoarea deșeurilor</a:t>
                      </a:r>
                      <a:r>
                        <a:rPr lang="ro-RO" sz="1400" kern="1200" baseline="0" noProof="0" dirty="0">
                          <a:solidFill>
                            <a:schemeClr val="dk1"/>
                          </a:solidFill>
                          <a:latin typeface="+mn-lt"/>
                          <a:ea typeface="+mn-ea"/>
                          <a:cs typeface="+mn-cs"/>
                        </a:rPr>
                        <a:t> de plastic </a:t>
                      </a:r>
                      <a:r>
                        <a:rPr lang="ro-RO" sz="1400" kern="1200" noProof="0" dirty="0">
                          <a:solidFill>
                            <a:schemeClr val="dk1"/>
                          </a:solidFill>
                          <a:latin typeface="+mn-lt"/>
                          <a:ea typeface="+mn-ea"/>
                          <a:cs typeface="+mn-cs"/>
                        </a:rPr>
                        <a:t>în cazul </a:t>
                      </a:r>
                    </a:p>
                    <a:p>
                      <a:r>
                        <a:rPr lang="ro-RO" sz="1400" kern="1200" noProof="0" dirty="0">
                          <a:solidFill>
                            <a:schemeClr val="dk1"/>
                          </a:solidFill>
                          <a:latin typeface="+mn-lt"/>
                          <a:ea typeface="+mn-ea"/>
                          <a:cs typeface="+mn-cs"/>
                        </a:rPr>
                        <a:t>colectării de la o persoană fizică.</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rowSpan="2" hMerge="1">
                  <a:txBody>
                    <a:bodyPr/>
                    <a:lstStyle/>
                    <a:p>
                      <a:endParaRPr lang="ro-RO"/>
                    </a:p>
                  </a:txBody>
                  <a:tcPr/>
                </a:tc>
                <a:tc rowSpan="2">
                  <a:txBody>
                    <a:bodyPr/>
                    <a:lstStyle/>
                    <a:p>
                      <a:r>
                        <a:rPr lang="ro-RO" sz="1400" b="1" kern="1200" noProof="0" dirty="0">
                          <a:solidFill>
                            <a:schemeClr val="dk1"/>
                          </a:solidFill>
                          <a:latin typeface="+mn-lt"/>
                          <a:ea typeface="+mn-ea"/>
                          <a:cs typeface="+mn-cs"/>
                        </a:rPr>
                        <a:t>Promovare și Distribuție:</a:t>
                      </a:r>
                      <a:r>
                        <a:rPr lang="ro-RO" sz="1400" b="1" kern="1200" baseline="0" noProof="0" dirty="0">
                          <a:solidFill>
                            <a:schemeClr val="dk1"/>
                          </a:solidFill>
                          <a:latin typeface="+mn-lt"/>
                          <a:ea typeface="+mn-ea"/>
                          <a:cs typeface="+mn-cs"/>
                        </a:rPr>
                        <a:t> </a:t>
                      </a:r>
                    </a:p>
                    <a:p>
                      <a:pPr>
                        <a:buFontTx/>
                        <a:buChar char="-"/>
                      </a:pPr>
                      <a:r>
                        <a:rPr lang="ro-RO" sz="1400" kern="1200" noProof="0" dirty="0">
                          <a:solidFill>
                            <a:schemeClr val="dk1"/>
                          </a:solidFill>
                          <a:latin typeface="+mn-lt"/>
                          <a:ea typeface="+mn-ea"/>
                          <a:cs typeface="+mn-cs"/>
                        </a:rPr>
                        <a:t> comunicat de presă, vizite la</a:t>
                      </a: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întreprinderi;</a:t>
                      </a:r>
                    </a:p>
                    <a:p>
                      <a:pPr>
                        <a:buFontTx/>
                        <a:buChar char="-"/>
                      </a:pP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marketing prin următoarelor canale: ziare, poșta directă, în spațiul online </a:t>
                      </a:r>
                    </a:p>
                    <a:p>
                      <a:r>
                        <a:rPr lang="ro-RO" sz="1400" kern="1200" noProof="0" dirty="0">
                          <a:solidFill>
                            <a:schemeClr val="dk1"/>
                          </a:solidFill>
                          <a:latin typeface="+mn-lt"/>
                          <a:ea typeface="+mn-ea"/>
                          <a:cs typeface="+mn-cs"/>
                        </a:rPr>
                        <a:t>(site + social media);</a:t>
                      </a:r>
                    </a:p>
                    <a:p>
                      <a:r>
                        <a:rPr lang="ro-RO" sz="1400" kern="1200" noProof="0" dirty="0">
                          <a:solidFill>
                            <a:schemeClr val="dk1"/>
                          </a:solidFill>
                          <a:latin typeface="+mn-lt"/>
                          <a:ea typeface="+mn-ea"/>
                          <a:cs typeface="+mn-cs"/>
                        </a:rPr>
                        <a:t>- în fază incipientă, prin vânzarea serviciilor după </a:t>
                      </a:r>
                    </a:p>
                    <a:p>
                      <a:r>
                        <a:rPr lang="ro-RO" sz="1400" kern="1200" noProof="0" dirty="0">
                          <a:solidFill>
                            <a:schemeClr val="dk1"/>
                          </a:solidFill>
                          <a:latin typeface="+mn-lt"/>
                          <a:ea typeface="+mn-ea"/>
                          <a:cs typeface="+mn-cs"/>
                        </a:rPr>
                        <a:t>modelul B2B;</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rowSpan="2">
                  <a:txBody>
                    <a:bodyPr/>
                    <a:lstStyle/>
                    <a:p>
                      <a:r>
                        <a:rPr lang="ro-RO" sz="1400" b="1" kern="1200" noProof="0" dirty="0">
                          <a:solidFill>
                            <a:schemeClr val="dk1"/>
                          </a:solidFill>
                          <a:latin typeface="+mn-lt"/>
                          <a:ea typeface="+mn-ea"/>
                          <a:cs typeface="+mn-cs"/>
                        </a:rPr>
                        <a:t>Potențialii</a:t>
                      </a:r>
                      <a:r>
                        <a:rPr lang="ro-RO" sz="1400" b="1" kern="1200" baseline="0" noProof="0" dirty="0">
                          <a:solidFill>
                            <a:schemeClr val="dk1"/>
                          </a:solidFill>
                          <a:latin typeface="+mn-lt"/>
                          <a:ea typeface="+mn-ea"/>
                          <a:cs typeface="+mn-cs"/>
                        </a:rPr>
                        <a:t> </a:t>
                      </a:r>
                      <a:r>
                        <a:rPr lang="ro-RO" sz="1400" b="1" kern="1200" noProof="0" dirty="0">
                          <a:solidFill>
                            <a:schemeClr val="dk1"/>
                          </a:solidFill>
                          <a:latin typeface="+mn-lt"/>
                          <a:ea typeface="+mn-ea"/>
                          <a:cs typeface="+mn-cs"/>
                        </a:rPr>
                        <a:t>clienți: </a:t>
                      </a:r>
                    </a:p>
                    <a:p>
                      <a:r>
                        <a:rPr lang="ro-RO" sz="1400" kern="1200" noProof="0" dirty="0">
                          <a:solidFill>
                            <a:schemeClr val="dk1"/>
                          </a:solidFill>
                          <a:latin typeface="+mn-lt"/>
                          <a:ea typeface="+mn-ea"/>
                          <a:cs typeface="+mn-cs"/>
                        </a:rPr>
                        <a:t>- persoane juridice,</a:t>
                      </a: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a căror activitate decurge în sfera utilizării diverselor produse din</a:t>
                      </a:r>
                      <a:r>
                        <a:rPr lang="ro-RO" sz="1400"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plastic;</a:t>
                      </a:r>
                    </a:p>
                    <a:p>
                      <a:r>
                        <a:rPr lang="ro-RO" sz="1400" kern="1200" noProof="0" dirty="0">
                          <a:solidFill>
                            <a:schemeClr val="dk1"/>
                          </a:solidFill>
                          <a:latin typeface="+mn-lt"/>
                          <a:ea typeface="+mn-ea"/>
                          <a:cs typeface="+mn-cs"/>
                        </a:rPr>
                        <a:t>- persoane fizice. </a:t>
                      </a:r>
                    </a:p>
                    <a:p>
                      <a:endParaRPr lang="ro-RO" sz="1400" noProof="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extLst>
                  <a:ext uri="{0D108BD9-81ED-4DB2-BD59-A6C34878D82A}">
                    <a16:rowId xmlns:a16="http://schemas.microsoft.com/office/drawing/2014/main" val="10001"/>
                  </a:ext>
                </a:extLst>
              </a:tr>
              <a:tr h="1616684">
                <a:tc vMerge="1">
                  <a:txBody>
                    <a:bodyPr/>
                    <a:lstStyle/>
                    <a:p>
                      <a:endParaRPr lang="ro-RO"/>
                    </a:p>
                  </a:txBody>
                  <a:tcPr/>
                </a:tc>
                <a:tc>
                  <a:txBody>
                    <a:bodyPr/>
                    <a:lstStyle/>
                    <a:p>
                      <a:r>
                        <a:rPr lang="ro-RO" sz="1400" b="1" kern="1200" noProof="0">
                          <a:solidFill>
                            <a:schemeClr val="dk1"/>
                          </a:solidFill>
                          <a:latin typeface="+mn-lt"/>
                          <a:ea typeface="+mn-ea"/>
                          <a:cs typeface="+mn-cs"/>
                        </a:rPr>
                        <a:t>Resurse cheie</a:t>
                      </a:r>
                    </a:p>
                    <a:p>
                      <a:r>
                        <a:rPr lang="ro-RO" sz="1400" kern="1200" noProof="0">
                          <a:solidFill>
                            <a:schemeClr val="dk1"/>
                          </a:solidFill>
                          <a:latin typeface="+mn-lt"/>
                          <a:ea typeface="+mn-ea"/>
                          <a:cs typeface="+mn-cs"/>
                        </a:rPr>
                        <a:t>1 administrator;</a:t>
                      </a:r>
                      <a:r>
                        <a:rPr lang="ro-RO" sz="1400" kern="1200" baseline="0" noProof="0">
                          <a:solidFill>
                            <a:schemeClr val="dk1"/>
                          </a:solidFill>
                          <a:latin typeface="+mn-lt"/>
                          <a:ea typeface="+mn-ea"/>
                          <a:cs typeface="+mn-cs"/>
                        </a:rPr>
                        <a:t> 1 </a:t>
                      </a:r>
                      <a:r>
                        <a:rPr lang="ro-RO" sz="1400" kern="1200" noProof="0">
                          <a:solidFill>
                            <a:schemeClr val="dk1"/>
                          </a:solidFill>
                          <a:latin typeface="+mn-lt"/>
                          <a:ea typeface="+mn-ea"/>
                          <a:cs typeface="+mn-cs"/>
                        </a:rPr>
                        <a:t>șofer;</a:t>
                      </a:r>
                    </a:p>
                    <a:p>
                      <a:r>
                        <a:rPr lang="ro-RO" sz="1400" kern="1200" noProof="0">
                          <a:solidFill>
                            <a:schemeClr val="dk1"/>
                          </a:solidFill>
                          <a:latin typeface="+mn-lt"/>
                          <a:ea typeface="+mn-ea"/>
                          <a:cs typeface="+mn-cs"/>
                        </a:rPr>
                        <a:t>1 manipulator.</a:t>
                      </a:r>
                    </a:p>
                    <a:p>
                      <a:endParaRPr lang="ro-RO" sz="1400" noProof="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gridSpan="2" vMerge="1">
                  <a:txBody>
                    <a:bodyPr/>
                    <a:lstStyle/>
                    <a:p>
                      <a:endParaRPr lang="ro-RO"/>
                    </a:p>
                  </a:txBody>
                  <a:tcPr/>
                </a:tc>
                <a:tc hMerge="1" vMerge="1">
                  <a:txBody>
                    <a:bodyPr/>
                    <a:lstStyle/>
                    <a:p>
                      <a:endParaRPr lang="ro-RO"/>
                    </a:p>
                  </a:txBody>
                  <a:tcPr/>
                </a:tc>
                <a:tc v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vMerge="1">
                  <a:txBody>
                    <a:bodyPr/>
                    <a:lstStyle/>
                    <a:p>
                      <a:endParaRPr lang="ro-RO"/>
                    </a:p>
                  </a:txBody>
                  <a:tcPr/>
                </a:tc>
                <a:extLst>
                  <a:ext uri="{0D108BD9-81ED-4DB2-BD59-A6C34878D82A}">
                    <a16:rowId xmlns:a16="http://schemas.microsoft.com/office/drawing/2014/main" val="10002"/>
                  </a:ext>
                </a:extLst>
              </a:tr>
              <a:tr h="747449">
                <a:tc gridSpan="3">
                  <a:txBody>
                    <a:bodyPr/>
                    <a:lstStyle/>
                    <a:p>
                      <a:r>
                        <a:rPr lang="ro-RO" sz="1400" b="1" kern="1200" noProof="0">
                          <a:solidFill>
                            <a:schemeClr val="dk1"/>
                          </a:solidFill>
                          <a:latin typeface="+mn-lt"/>
                          <a:ea typeface="+mn-ea"/>
                          <a:cs typeface="+mn-cs"/>
                        </a:rPr>
                        <a:t>Structura costurilor:</a:t>
                      </a:r>
                      <a:r>
                        <a:rPr lang="ro-RO" sz="1400" b="1" kern="1200" baseline="0" noProof="0">
                          <a:solidFill>
                            <a:schemeClr val="dk1"/>
                          </a:solidFill>
                          <a:latin typeface="+mn-lt"/>
                          <a:ea typeface="+mn-ea"/>
                          <a:cs typeface="+mn-cs"/>
                        </a:rPr>
                        <a:t> </a:t>
                      </a:r>
                      <a:r>
                        <a:rPr lang="ro-RO" sz="1400" kern="1200" noProof="0">
                          <a:solidFill>
                            <a:schemeClr val="dk1"/>
                          </a:solidFill>
                          <a:latin typeface="+mn-lt"/>
                          <a:ea typeface="+mn-ea"/>
                          <a:cs typeface="+mn-cs"/>
                        </a:rPr>
                        <a:t>costurile de înființare a firmei, obținerea/închirierea unui spațiu de desfășurare a activităților (sediul firmei), salariile angajaților, materiale necesare prelucrării deșeurilor, marketing.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gridSpan="3">
                  <a:txBody>
                    <a:bodyPr/>
                    <a:lstStyle/>
                    <a:p>
                      <a:r>
                        <a:rPr lang="ro-RO" sz="1400" b="1" kern="1200" noProof="0" dirty="0">
                          <a:solidFill>
                            <a:schemeClr val="dk1"/>
                          </a:solidFill>
                          <a:latin typeface="+mn-lt"/>
                          <a:ea typeface="+mn-ea"/>
                          <a:cs typeface="+mn-cs"/>
                        </a:rPr>
                        <a:t>Structura veniturilor: </a:t>
                      </a:r>
                      <a:r>
                        <a:rPr lang="ro-RO" sz="1400" b="1" kern="1200" baseline="0" noProof="0" dirty="0">
                          <a:solidFill>
                            <a:schemeClr val="dk1"/>
                          </a:solidFill>
                          <a:latin typeface="+mn-lt"/>
                          <a:ea typeface="+mn-ea"/>
                          <a:cs typeface="+mn-cs"/>
                        </a:rPr>
                        <a:t> </a:t>
                      </a:r>
                      <a:r>
                        <a:rPr lang="ro-RO" sz="1400" kern="1200" noProof="0" dirty="0">
                          <a:solidFill>
                            <a:schemeClr val="dk1"/>
                          </a:solidFill>
                          <a:latin typeface="+mn-lt"/>
                          <a:ea typeface="+mn-ea"/>
                          <a:cs typeface="+mn-cs"/>
                        </a:rPr>
                        <a:t>- vânzarea </a:t>
                      </a:r>
                      <a:r>
                        <a:rPr lang="ro-RO" sz="1400" noProof="0" dirty="0"/>
                        <a:t>polimerul granulat</a:t>
                      </a:r>
                      <a:r>
                        <a:rPr lang="ro-RO" sz="1400" baseline="0" noProof="0" dirty="0"/>
                        <a:t> </a:t>
                      </a:r>
                      <a:r>
                        <a:rPr lang="ro-RO" sz="1400" kern="1200" noProof="0" dirty="0">
                          <a:solidFill>
                            <a:schemeClr val="dk1"/>
                          </a:solidFill>
                          <a:latin typeface="+mn-lt"/>
                          <a:ea typeface="+mn-ea"/>
                          <a:cs typeface="+mn-cs"/>
                        </a:rPr>
                        <a:t>în urma prelucrării deșeurilor</a:t>
                      </a:r>
                      <a:r>
                        <a:rPr lang="ro-RO" sz="1400" kern="1200" baseline="0" noProof="0" dirty="0">
                          <a:solidFill>
                            <a:schemeClr val="dk1"/>
                          </a:solidFill>
                          <a:latin typeface="+mn-lt"/>
                          <a:ea typeface="+mn-ea"/>
                          <a:cs typeface="+mn-cs"/>
                        </a:rPr>
                        <a:t> din plastic</a:t>
                      </a:r>
                      <a:r>
                        <a:rPr lang="ro-RO" sz="1400" kern="1200" noProof="0" dirty="0">
                          <a:solidFill>
                            <a:schemeClr val="dk1"/>
                          </a:solidFill>
                          <a:latin typeface="+mn-lt"/>
                          <a:ea typeface="+mn-ea"/>
                          <a:cs typeface="+mn-cs"/>
                        </a:rPr>
                        <a:t>;</a:t>
                      </a:r>
                    </a:p>
                    <a:p>
                      <a:r>
                        <a:rPr lang="ro-RO" sz="1400" kern="1200" noProof="0" dirty="0">
                          <a:solidFill>
                            <a:schemeClr val="dk1"/>
                          </a:solidFill>
                          <a:latin typeface="+mn-lt"/>
                          <a:ea typeface="+mn-ea"/>
                          <a:cs typeface="+mn-cs"/>
                        </a:rPr>
                        <a:t>- venituri obținute în urma prestării serviciilor de colectare a deșeurilor.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DF7FB"/>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hMerge="1">
                  <a:txBody>
                    <a:bodyPr/>
                    <a:lstStyle/>
                    <a:p>
                      <a:endParaRPr lang="ro-RO"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3"/>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81000" y="304800"/>
            <a:ext cx="8512175" cy="438149"/>
          </a:xfrm>
        </p:spPr>
        <p:txBody>
          <a:bodyPr>
            <a:noAutofit/>
          </a:bodyPr>
          <a:lstStyle/>
          <a:p>
            <a:pPr eaLnBrk="1" hangingPunct="1">
              <a:defRPr/>
            </a:pPr>
            <a:r>
              <a:rPr lang="ro-MO" sz="2800" dirty="0">
                <a:solidFill>
                  <a:srgbClr val="000000"/>
                </a:solidFill>
                <a:latin typeface="+mn-lt"/>
              </a:rPr>
              <a:t>                </a:t>
            </a:r>
            <a:br>
              <a:rPr lang="ro-MO" sz="2800" dirty="0">
                <a:effectLst>
                  <a:outerShdw blurRad="38100" dist="38100" dir="2700000" algn="tl">
                    <a:srgbClr val="000000">
                      <a:alpha val="43137"/>
                    </a:srgbClr>
                  </a:outerShdw>
                </a:effectLst>
                <a:latin typeface="+mn-lt"/>
              </a:rPr>
            </a:br>
            <a:r>
              <a:rPr lang="ro-RO" sz="2400" b="1" dirty="0">
                <a:solidFill>
                  <a:srgbClr val="007F52"/>
                </a:solidFill>
                <a:latin typeface="+mn-lt"/>
                <a:ea typeface="Tahoma" panose="020B0604030504040204" pitchFamily="34" charset="0"/>
                <a:cs typeface="Tahoma" panose="020B0604030504040204" pitchFamily="34" charset="0"/>
              </a:rPr>
              <a:t>MANAGEMENTUL  AFACERII. </a:t>
            </a:r>
            <a:br>
              <a:rPr lang="ro-MO" sz="2400" b="1" dirty="0">
                <a:solidFill>
                  <a:srgbClr val="007F52"/>
                </a:solidFill>
                <a:latin typeface="+mn-lt"/>
                <a:ea typeface="Tahoma" panose="020B0604030504040204" pitchFamily="34" charset="0"/>
                <a:cs typeface="Tahoma" panose="020B0604030504040204" pitchFamily="34" charset="0"/>
              </a:rPr>
            </a:br>
            <a:endParaRPr lang="vi-VN" sz="2400" b="1" noProof="1">
              <a:solidFill>
                <a:srgbClr val="007F52"/>
              </a:solidFill>
              <a:latin typeface="+mn-lt"/>
              <a:ea typeface="Tahoma" panose="020B0604030504040204" pitchFamily="34" charset="0"/>
              <a:cs typeface="Tahoma" panose="020B0604030504040204" pitchFamily="34" charset="0"/>
            </a:endParaRPr>
          </a:p>
        </p:txBody>
      </p:sp>
      <p:sp>
        <p:nvSpPr>
          <p:cNvPr id="12290" name="Slide Number Placeholder 3"/>
          <p:cNvSpPr>
            <a:spLocks noGrp="1"/>
          </p:cNvSpPr>
          <p:nvPr>
            <p:ph type="sldNum" sz="quarter" idx="12"/>
          </p:nvPr>
        </p:nvSpPr>
        <p:spPr>
          <a:noFill/>
        </p:spPr>
        <p:txBody>
          <a:bodyPr/>
          <a:lstStyle/>
          <a:p>
            <a:fld id="{8E3FE7BD-E01B-4107-BF42-2210C24C4B7D}" type="slidenum">
              <a:rPr lang="en-US" smtClean="0"/>
              <a:pPr/>
              <a:t>28</a:t>
            </a:fld>
            <a:endParaRPr lang="en-US"/>
          </a:p>
        </p:txBody>
      </p:sp>
      <p:sp>
        <p:nvSpPr>
          <p:cNvPr id="12292" name="Прямоугольник 7"/>
          <p:cNvSpPr>
            <a:spLocks noChangeArrowheads="1"/>
          </p:cNvSpPr>
          <p:nvPr/>
        </p:nvSpPr>
        <p:spPr bwMode="auto">
          <a:xfrm>
            <a:off x="323850" y="914400"/>
            <a:ext cx="8820150" cy="4893647"/>
          </a:xfrm>
          <a:prstGeom prst="rect">
            <a:avLst/>
          </a:prstGeom>
          <a:noFill/>
          <a:ln w="9525">
            <a:noFill/>
            <a:miter lim="800000"/>
            <a:headEnd/>
            <a:tailEnd/>
          </a:ln>
        </p:spPr>
        <p:txBody>
          <a:bodyPr wrap="square">
            <a:spAutoFit/>
          </a:bodyPr>
          <a:lstStyle/>
          <a:p>
            <a:pPr marL="514350" indent="-514350">
              <a:buSzPct val="86000"/>
              <a:buFont typeface="Wingdings" pitchFamily="2" charset="2"/>
              <a:buChar char="q"/>
              <a:defRPr/>
            </a:pPr>
            <a:r>
              <a:rPr lang="ro-RO" sz="2400" dirty="0"/>
              <a:t>Aspecte generale privind </a:t>
            </a:r>
            <a:r>
              <a:rPr lang="ro-RO" sz="2400" dirty="0" err="1"/>
              <a:t>mangementul</a:t>
            </a:r>
            <a:r>
              <a:rPr lang="ro-RO" sz="2400" dirty="0"/>
              <a:t> afaceri</a:t>
            </a:r>
            <a:r>
              <a:rPr lang="ro-RO" sz="2400" b="1" dirty="0"/>
              <a:t>.</a:t>
            </a:r>
          </a:p>
          <a:p>
            <a:pPr>
              <a:buClr>
                <a:schemeClr val="tx1"/>
              </a:buClr>
              <a:buFont typeface="Wingdings" pitchFamily="2" charset="2"/>
              <a:buChar char="ü"/>
              <a:defRPr/>
            </a:pPr>
            <a:r>
              <a:rPr lang="ro-RO" sz="2400" dirty="0"/>
              <a:t>   </a:t>
            </a:r>
            <a:r>
              <a:rPr lang="vi-VN" sz="2400" dirty="0">
                <a:latin typeface="Calibri" pitchFamily="34" charset="0"/>
              </a:rPr>
              <a:t>Managementul ca proces este un tip special de muncă intelectuală,prin care cei ce o practică îi determină pe al</a:t>
            </a:r>
            <a:r>
              <a:rPr lang="ro-MO" sz="2400" dirty="0">
                <a:latin typeface="Calibri" pitchFamily="34" charset="0"/>
              </a:rPr>
              <a:t>ț</a:t>
            </a:r>
            <a:r>
              <a:rPr lang="vi-VN" sz="2400" dirty="0">
                <a:latin typeface="Calibri" pitchFamily="34" charset="0"/>
              </a:rPr>
              <a:t>ii să facă ceva ce trebuie făcut</a:t>
            </a:r>
            <a:r>
              <a:rPr lang="ro-MO" sz="2400" dirty="0">
                <a:latin typeface="Calibri" pitchFamily="34" charset="0"/>
              </a:rPr>
              <a:t> </a:t>
            </a:r>
            <a:r>
              <a:rPr lang="ro-MO" sz="2400" dirty="0"/>
              <a:t>pentru dezvoltarea afacerii</a:t>
            </a:r>
            <a:r>
              <a:rPr lang="vi-VN" sz="2400" dirty="0"/>
              <a:t>.</a:t>
            </a:r>
            <a:endParaRPr lang="ro-MO" sz="2400" dirty="0"/>
          </a:p>
          <a:p>
            <a:pPr>
              <a:buClr>
                <a:schemeClr val="tx1"/>
              </a:buClr>
              <a:buFont typeface="Wingdings" pitchFamily="2" charset="2"/>
              <a:buChar char="ü"/>
              <a:defRPr/>
            </a:pPr>
            <a:r>
              <a:rPr lang="ro-MO" sz="2400" dirty="0"/>
              <a:t>  Manager este persoana, care dispune de autoritatea de a lua decizii, prin care sunt angajate (consumate) resurse, în vederea atingerii unor scopuri. </a:t>
            </a:r>
          </a:p>
          <a:p>
            <a:pPr>
              <a:buClr>
                <a:schemeClr val="tx1"/>
              </a:buClr>
              <a:buFont typeface="Wingdings" pitchFamily="2" charset="2"/>
              <a:buChar char="ü"/>
              <a:defRPr/>
            </a:pPr>
            <a:r>
              <a:rPr lang="ro-RO" sz="2400" dirty="0"/>
              <a:t>   </a:t>
            </a:r>
            <a:r>
              <a:rPr lang="it-IT" sz="2400" dirty="0"/>
              <a:t>Principalele responsabilităţi ale unui </a:t>
            </a:r>
            <a:r>
              <a:rPr lang="ro-MO" sz="2400" dirty="0"/>
              <a:t>m</a:t>
            </a:r>
            <a:r>
              <a:rPr lang="it-IT" sz="2400" dirty="0"/>
              <a:t>anager</a:t>
            </a:r>
            <a:r>
              <a:rPr lang="ro-RO" sz="2400" dirty="0"/>
              <a:t>:</a:t>
            </a:r>
          </a:p>
          <a:p>
            <a:pPr marL="914400" lvl="1" indent="-457200">
              <a:buClr>
                <a:schemeClr val="tx1"/>
              </a:buClr>
              <a:buFont typeface="+mj-lt"/>
              <a:buAutoNum type="alphaLcParenR"/>
              <a:defRPr/>
            </a:pPr>
            <a:r>
              <a:rPr lang="ro-MO" sz="2400" dirty="0"/>
              <a:t>Planificarea afacerii; </a:t>
            </a:r>
          </a:p>
          <a:p>
            <a:pPr marL="914400" lvl="1" indent="-457200">
              <a:buClr>
                <a:schemeClr val="tx1"/>
              </a:buClr>
              <a:buFont typeface="+mj-lt"/>
              <a:buAutoNum type="alphaLcParenR"/>
              <a:defRPr/>
            </a:pPr>
            <a:r>
              <a:rPr lang="ro-MO" sz="2400" dirty="0"/>
              <a:t>Organizarea activității întreprinderii; </a:t>
            </a:r>
          </a:p>
          <a:p>
            <a:pPr marL="914400" lvl="1" indent="-457200">
              <a:buClr>
                <a:schemeClr val="tx1"/>
              </a:buClr>
              <a:buFont typeface="+mj-lt"/>
              <a:buAutoNum type="alphaLcParenR"/>
              <a:defRPr/>
            </a:pPr>
            <a:r>
              <a:rPr lang="ro-MO" sz="2400" dirty="0"/>
              <a:t>Stabilirea sarcinilor angajaților pentru realizarea obiectivelor;</a:t>
            </a:r>
          </a:p>
          <a:p>
            <a:pPr marL="914400" lvl="1" indent="-457200">
              <a:buClr>
                <a:schemeClr val="tx1"/>
              </a:buClr>
              <a:buFont typeface="+mj-lt"/>
              <a:buAutoNum type="alphaLcParenR"/>
              <a:defRPr/>
            </a:pPr>
            <a:r>
              <a:rPr lang="ro-MO" sz="2400" dirty="0"/>
              <a:t>Coordonarea şi controlul.</a:t>
            </a:r>
          </a:p>
          <a:p>
            <a:pPr lvl="1">
              <a:buClr>
                <a:schemeClr val="tx1"/>
              </a:buClr>
              <a:defRPr/>
            </a:pPr>
            <a:endParaRPr lang="ro-RO" sz="24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3"/>
          <p:cNvSpPr>
            <a:spLocks noGrp="1"/>
          </p:cNvSpPr>
          <p:nvPr>
            <p:ph type="sldNum" sz="quarter" idx="12"/>
          </p:nvPr>
        </p:nvSpPr>
        <p:spPr>
          <a:noFill/>
        </p:spPr>
        <p:txBody>
          <a:bodyPr/>
          <a:lstStyle/>
          <a:p>
            <a:fld id="{982216FD-54D1-44FF-9563-2CE452029208}" type="slidenum">
              <a:rPr lang="en-US" smtClean="0"/>
              <a:pPr/>
              <a:t>29</a:t>
            </a:fld>
            <a:endParaRPr lang="en-US"/>
          </a:p>
        </p:txBody>
      </p:sp>
      <p:sp>
        <p:nvSpPr>
          <p:cNvPr id="13315" name="Прямоугольник 7"/>
          <p:cNvSpPr>
            <a:spLocks noChangeArrowheads="1"/>
          </p:cNvSpPr>
          <p:nvPr/>
        </p:nvSpPr>
        <p:spPr bwMode="auto">
          <a:xfrm>
            <a:off x="381001" y="533401"/>
            <a:ext cx="8763000" cy="5262979"/>
          </a:xfrm>
          <a:prstGeom prst="rect">
            <a:avLst/>
          </a:prstGeom>
          <a:noFill/>
          <a:ln w="9525">
            <a:noFill/>
            <a:miter lim="800000"/>
            <a:headEnd/>
            <a:tailEnd/>
          </a:ln>
        </p:spPr>
        <p:txBody>
          <a:bodyPr wrap="square">
            <a:spAutoFit/>
          </a:bodyPr>
          <a:lstStyle/>
          <a:p>
            <a:r>
              <a:rPr lang="ro-RO" sz="2400" b="1" dirty="0">
                <a:solidFill>
                  <a:srgbClr val="007F52"/>
                </a:solidFill>
                <a:ea typeface="Tahoma" panose="020B0604030504040204" pitchFamily="34" charset="0"/>
                <a:cs typeface="Tahoma" panose="020B0604030504040204" pitchFamily="34" charset="0"/>
              </a:rPr>
              <a:t>ORGANIZAREA ȘI COORDONAREA ACTIVITĂȚII ANTREPRENORIALE.  </a:t>
            </a:r>
          </a:p>
          <a:p>
            <a:pPr>
              <a:buClr>
                <a:schemeClr val="tx1"/>
              </a:buClr>
            </a:pPr>
            <a:endParaRPr lang="ro-RO" sz="2400" dirty="0"/>
          </a:p>
          <a:p>
            <a:pPr>
              <a:buClr>
                <a:schemeClr val="tx1"/>
              </a:buClr>
              <a:buFont typeface="Wingdings" pitchFamily="2" charset="2"/>
              <a:buChar char="§"/>
            </a:pPr>
            <a:r>
              <a:rPr lang="ro-RO" sz="2400" dirty="0"/>
              <a:t> Gestionarea timpului:</a:t>
            </a:r>
          </a:p>
          <a:p>
            <a:pPr lvl="1">
              <a:buClr>
                <a:schemeClr val="tx1"/>
              </a:buClr>
              <a:buFontTx/>
              <a:buChar char="-"/>
            </a:pPr>
            <a:r>
              <a:rPr lang="ro-RO" sz="2400" dirty="0"/>
              <a:t> Identificarea timpului alocat procesului de producere;</a:t>
            </a:r>
          </a:p>
          <a:p>
            <a:pPr lvl="1">
              <a:buClr>
                <a:schemeClr val="tx1"/>
              </a:buClr>
              <a:buFontTx/>
              <a:buChar char="-"/>
            </a:pPr>
            <a:r>
              <a:rPr lang="ro-RO" sz="2400" dirty="0"/>
              <a:t> Clasificarea sarcinilor(importante, urgente și neesențiale)</a:t>
            </a:r>
          </a:p>
          <a:p>
            <a:pPr lvl="1">
              <a:buClr>
                <a:schemeClr val="tx1"/>
              </a:buClr>
              <a:buFontTx/>
              <a:buChar char="-"/>
            </a:pPr>
            <a:r>
              <a:rPr lang="ro-RO" sz="2400" dirty="0"/>
              <a:t> Stabilirea sarcinilor angajaților;</a:t>
            </a:r>
          </a:p>
          <a:p>
            <a:pPr lvl="1">
              <a:buClr>
                <a:schemeClr val="tx1"/>
              </a:buClr>
              <a:buFontTx/>
              <a:buChar char="-"/>
            </a:pPr>
            <a:r>
              <a:rPr lang="ro-RO" sz="2400" dirty="0"/>
              <a:t> Delegarea responsabilităților;</a:t>
            </a:r>
          </a:p>
          <a:p>
            <a:pPr lvl="1">
              <a:buClr>
                <a:schemeClr val="tx1"/>
              </a:buClr>
              <a:buFontTx/>
              <a:buChar char="-"/>
            </a:pPr>
            <a:r>
              <a:rPr lang="ro-RO" sz="2400" dirty="0"/>
              <a:t> Planificarea necesarului de personal;</a:t>
            </a:r>
          </a:p>
          <a:p>
            <a:pPr lvl="1">
              <a:buClr>
                <a:schemeClr val="tx1"/>
              </a:buClr>
              <a:buFontTx/>
              <a:buChar char="-"/>
            </a:pPr>
            <a:r>
              <a:rPr lang="ro-RO" sz="2400" dirty="0"/>
              <a:t> Fișa postului, contractul individual de muncă;</a:t>
            </a:r>
          </a:p>
          <a:p>
            <a:pPr lvl="1">
              <a:buClr>
                <a:schemeClr val="tx1"/>
              </a:buClr>
              <a:buFontTx/>
              <a:buChar char="-"/>
            </a:pPr>
            <a:r>
              <a:rPr lang="ro-RO" sz="2400" dirty="0"/>
              <a:t> Comunicarea cu personalul.</a:t>
            </a:r>
          </a:p>
          <a:p>
            <a:pPr>
              <a:buClr>
                <a:schemeClr val="tx1"/>
              </a:buClr>
              <a:buFont typeface="Wingdings" pitchFamily="2" charset="2"/>
              <a:buChar char="§"/>
            </a:pPr>
            <a:r>
              <a:rPr lang="ro-RO" sz="2400" dirty="0"/>
              <a:t>   Motivarea personalului:</a:t>
            </a:r>
            <a:endParaRPr lang="ro-RO" sz="2400" dirty="0">
              <a:solidFill>
                <a:srgbClr val="FF0000"/>
              </a:solidFill>
            </a:endParaRPr>
          </a:p>
          <a:p>
            <a:pPr lvl="1">
              <a:buClr>
                <a:schemeClr val="tx1"/>
              </a:buClr>
            </a:pPr>
            <a:r>
              <a:rPr lang="ro-RO" sz="2400" dirty="0"/>
              <a:t> -</a:t>
            </a:r>
            <a:r>
              <a:rPr lang="ro-RO" sz="2400" dirty="0">
                <a:solidFill>
                  <a:srgbClr val="FF0000"/>
                </a:solidFill>
              </a:rPr>
              <a:t> </a:t>
            </a:r>
            <a:r>
              <a:rPr lang="ro-RO" sz="2400" dirty="0"/>
              <a:t>Condiții de muncă;</a:t>
            </a:r>
          </a:p>
          <a:p>
            <a:pPr lvl="1">
              <a:buClr>
                <a:schemeClr val="tx1"/>
              </a:buClr>
            </a:pPr>
            <a:r>
              <a:rPr lang="ro-RO" sz="2400" dirty="0"/>
              <a:t> - Motivarea financiară și non financiară. </a:t>
            </a:r>
          </a:p>
          <a:p>
            <a:pPr>
              <a:buClr>
                <a:schemeClr val="tx1"/>
              </a:buClr>
              <a:buFont typeface="Wingdings" pitchFamily="2" charset="2"/>
              <a:buChar char="§"/>
            </a:pPr>
            <a:endParaRPr lang="ro-RO"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94122"/>
          </a:xfrm>
        </p:spPr>
        <p:txBody>
          <a:bodyPr>
            <a:normAutofit/>
          </a:bodyPr>
          <a:lstStyle/>
          <a:p>
            <a:r>
              <a:rPr lang="en-US" sz="2800" b="1" spc="-10" dirty="0">
                <a:solidFill>
                  <a:srgbClr val="007F52"/>
                </a:solidFill>
                <a:latin typeface="+mn-lt"/>
                <a:cs typeface="Arial"/>
              </a:rPr>
              <a:t>Antreprenoriat</a:t>
            </a:r>
            <a:r>
              <a:rPr lang="ro-MO" sz="2800" b="1" spc="-10" dirty="0">
                <a:solidFill>
                  <a:srgbClr val="007F52"/>
                </a:solidFill>
                <a:latin typeface="+mn-lt"/>
                <a:cs typeface="Arial"/>
              </a:rPr>
              <a:t>ul în R. Moldova</a:t>
            </a:r>
            <a:br>
              <a:rPr lang="ro-MO" sz="2800" b="1" spc="-10" dirty="0">
                <a:solidFill>
                  <a:srgbClr val="007F52"/>
                </a:solidFill>
                <a:latin typeface="+mn-lt"/>
                <a:cs typeface="Arial"/>
              </a:rPr>
            </a:br>
            <a:r>
              <a:rPr lang="ro-MO" sz="1400" b="1" spc="-10" dirty="0">
                <a:solidFill>
                  <a:srgbClr val="007F52"/>
                </a:solidFill>
                <a:latin typeface="Arial"/>
                <a:cs typeface="Arial"/>
              </a:rPr>
              <a:t>(conform datelor BNS anul 2019) </a:t>
            </a:r>
            <a:endParaRPr lang="ro-RO" sz="1400" b="1" spc="-10" dirty="0">
              <a:solidFill>
                <a:srgbClr val="007F52"/>
              </a:solidFill>
              <a:latin typeface="Arial"/>
              <a:cs typeface="Arial"/>
            </a:endParaRPr>
          </a:p>
        </p:txBody>
      </p:sp>
      <p:sp>
        <p:nvSpPr>
          <p:cNvPr id="3" name="Содержимое 2"/>
          <p:cNvSpPr>
            <a:spLocks noGrp="1"/>
          </p:cNvSpPr>
          <p:nvPr>
            <p:ph idx="1"/>
          </p:nvPr>
        </p:nvSpPr>
        <p:spPr>
          <a:xfrm>
            <a:off x="457200" y="1600200"/>
            <a:ext cx="8003232" cy="4525963"/>
          </a:xfrm>
        </p:spPr>
        <p:txBody>
          <a:bodyPr>
            <a:normAutofit fontScale="92500" lnSpcReduction="10000"/>
          </a:bodyPr>
          <a:lstStyle/>
          <a:p>
            <a:r>
              <a:rPr lang="vi-VN" sz="2400" b="1" dirty="0">
                <a:latin typeface="Calibri" pitchFamily="34" charset="0"/>
              </a:rPr>
              <a:t>Agenţi economici    </a:t>
            </a:r>
            <a:endParaRPr lang="ro-MO" sz="2400" b="1" dirty="0">
              <a:latin typeface="Calibri" pitchFamily="34" charset="0"/>
            </a:endParaRPr>
          </a:p>
          <a:p>
            <a:pPr lvl="1">
              <a:buNone/>
            </a:pPr>
            <a:r>
              <a:rPr lang="ro-MO" sz="2400" dirty="0">
                <a:latin typeface="Calibri" pitchFamily="34" charset="0"/>
              </a:rPr>
              <a:t>- </a:t>
            </a:r>
            <a:r>
              <a:rPr lang="vi-VN" sz="2400" dirty="0">
                <a:latin typeface="Calibri" pitchFamily="34" charset="0"/>
              </a:rPr>
              <a:t>Numărul de întreprinderi, mii 56,7</a:t>
            </a:r>
            <a:endParaRPr lang="ro-MO" sz="2400" dirty="0">
              <a:latin typeface="Calibri" pitchFamily="34" charset="0"/>
            </a:endParaRPr>
          </a:p>
          <a:p>
            <a:pPr lvl="1">
              <a:buNone/>
            </a:pPr>
            <a:r>
              <a:rPr lang="ro-MO" sz="2400" dirty="0">
                <a:latin typeface="Calibri" pitchFamily="34" charset="0"/>
              </a:rPr>
              <a:t>- </a:t>
            </a:r>
            <a:r>
              <a:rPr lang="vi-VN" sz="2400" dirty="0">
                <a:latin typeface="Calibri" pitchFamily="34" charset="0"/>
              </a:rPr>
              <a:t>Venituri din vânzări, 397,9 mlrd.</a:t>
            </a:r>
            <a:r>
              <a:rPr lang="ro-MO" sz="2400" dirty="0">
                <a:latin typeface="Calibri" pitchFamily="34" charset="0"/>
              </a:rPr>
              <a:t> </a:t>
            </a:r>
            <a:r>
              <a:rPr lang="vi-VN" sz="2400" dirty="0">
                <a:latin typeface="Calibri" pitchFamily="34" charset="0"/>
              </a:rPr>
              <a:t>lei</a:t>
            </a:r>
            <a:endParaRPr lang="ro-MO" sz="2400" dirty="0">
              <a:latin typeface="Calibri" pitchFamily="34" charset="0"/>
            </a:endParaRPr>
          </a:p>
          <a:p>
            <a:r>
              <a:rPr lang="vi-VN" sz="2400" b="1" dirty="0">
                <a:latin typeface="Calibri" pitchFamily="34" charset="0"/>
              </a:rPr>
              <a:t>Ponderea întreprinderilor mici şi mijlocii în total întreprinderi, %  </a:t>
            </a:r>
            <a:r>
              <a:rPr lang="vi-VN" sz="2400" dirty="0">
                <a:latin typeface="Calibri" pitchFamily="34" charset="0"/>
              </a:rPr>
              <a:t>  </a:t>
            </a:r>
            <a:endParaRPr lang="ro-MO" sz="2400" dirty="0">
              <a:latin typeface="Calibri" pitchFamily="34" charset="0"/>
            </a:endParaRPr>
          </a:p>
          <a:p>
            <a:pPr lvl="1">
              <a:buNone/>
            </a:pPr>
            <a:r>
              <a:rPr lang="ro-MO" sz="2400" dirty="0">
                <a:latin typeface="Calibri" pitchFamily="34" charset="0"/>
              </a:rPr>
              <a:t>- </a:t>
            </a:r>
            <a:r>
              <a:rPr lang="vi-VN" sz="2400" dirty="0">
                <a:latin typeface="Calibri" pitchFamily="34" charset="0"/>
              </a:rPr>
              <a:t>Numărul de întreprinderi </a:t>
            </a:r>
            <a:r>
              <a:rPr lang="ro-MO" sz="2400" dirty="0">
                <a:latin typeface="Calibri" pitchFamily="34" charset="0"/>
              </a:rPr>
              <a:t>- </a:t>
            </a:r>
            <a:r>
              <a:rPr lang="vi-VN" sz="2400" dirty="0">
                <a:latin typeface="Calibri" pitchFamily="34" charset="0"/>
              </a:rPr>
              <a:t>98,6    </a:t>
            </a:r>
            <a:endParaRPr lang="ro-MO" sz="2400" dirty="0">
              <a:latin typeface="Calibri" pitchFamily="34" charset="0"/>
            </a:endParaRPr>
          </a:p>
          <a:p>
            <a:pPr lvl="1">
              <a:buNone/>
            </a:pPr>
            <a:r>
              <a:rPr lang="ro-MO" sz="2400" dirty="0">
                <a:latin typeface="Calibri" pitchFamily="34" charset="0"/>
              </a:rPr>
              <a:t>- </a:t>
            </a:r>
            <a:r>
              <a:rPr lang="vi-VN" sz="2400" dirty="0">
                <a:latin typeface="Calibri" pitchFamily="34" charset="0"/>
              </a:rPr>
              <a:t>Venituri din vânzări </a:t>
            </a:r>
            <a:r>
              <a:rPr lang="ro-MO" sz="2400" dirty="0">
                <a:latin typeface="Calibri" pitchFamily="34" charset="0"/>
              </a:rPr>
              <a:t>- </a:t>
            </a:r>
            <a:r>
              <a:rPr lang="vi-VN" sz="2400" dirty="0">
                <a:latin typeface="Calibri" pitchFamily="34" charset="0"/>
              </a:rPr>
              <a:t>39,5 </a:t>
            </a:r>
            <a:endParaRPr lang="ro-MO" sz="2400" dirty="0">
              <a:latin typeface="Calibri" pitchFamily="34" charset="0"/>
            </a:endParaRPr>
          </a:p>
          <a:p>
            <a:pPr lvl="1">
              <a:buNone/>
            </a:pPr>
            <a:r>
              <a:rPr lang="ro-MO" sz="2400" dirty="0"/>
              <a:t>- Numărul </a:t>
            </a:r>
            <a:r>
              <a:rPr lang="en-US" sz="2400" dirty="0"/>
              <a:t>de personal </a:t>
            </a:r>
            <a:r>
              <a:rPr lang="ro-MO" sz="2400" dirty="0"/>
              <a:t>angajat - </a:t>
            </a:r>
            <a:r>
              <a:rPr lang="en-US" sz="2400" dirty="0"/>
              <a:t>61,6 </a:t>
            </a:r>
          </a:p>
          <a:p>
            <a:br>
              <a:rPr lang="vi-VN" sz="2800" dirty="0"/>
            </a:br>
            <a:endParaRPr lang="ro-RO" sz="28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1"/>
          <p:cNvSpPr>
            <a:spLocks noGrp="1"/>
          </p:cNvSpPr>
          <p:nvPr>
            <p:ph type="title"/>
          </p:nvPr>
        </p:nvSpPr>
        <p:spPr>
          <a:xfrm>
            <a:off x="457200" y="228600"/>
            <a:ext cx="8229600" cy="457199"/>
          </a:xfrm>
        </p:spPr>
        <p:txBody>
          <a:bodyPr>
            <a:noAutofit/>
          </a:bodyPr>
          <a:lstStyle/>
          <a:p>
            <a:pPr>
              <a:defRPr/>
            </a:pPr>
            <a:r>
              <a:rPr lang="ro-MO" sz="2400" b="1" dirty="0">
                <a:solidFill>
                  <a:srgbClr val="007F52"/>
                </a:solidFill>
                <a:latin typeface="+mn-lt"/>
                <a:ea typeface="Tahoma" panose="020B0604030504040204" pitchFamily="34" charset="0"/>
                <a:cs typeface="Tahoma" panose="020B0604030504040204" pitchFamily="34" charset="0"/>
              </a:rPr>
              <a:t>CONTROLUL  AFACERII</a:t>
            </a:r>
            <a:endParaRPr lang="en-US" sz="2400" b="1" dirty="0">
              <a:solidFill>
                <a:srgbClr val="007F52"/>
              </a:solidFill>
              <a:latin typeface="+mn-lt"/>
              <a:ea typeface="Tahoma" panose="020B0604030504040204" pitchFamily="34" charset="0"/>
              <a:cs typeface="Tahoma" panose="020B0604030504040204" pitchFamily="34" charset="0"/>
            </a:endParaRPr>
          </a:p>
        </p:txBody>
      </p:sp>
      <p:sp>
        <p:nvSpPr>
          <p:cNvPr id="14339" name="Содержимое 2"/>
          <p:cNvSpPr>
            <a:spLocks noGrp="1"/>
          </p:cNvSpPr>
          <p:nvPr>
            <p:ph idx="1"/>
          </p:nvPr>
        </p:nvSpPr>
        <p:spPr>
          <a:xfrm>
            <a:off x="457200" y="1143000"/>
            <a:ext cx="8229600" cy="4391025"/>
          </a:xfrm>
        </p:spPr>
        <p:txBody>
          <a:bodyPr/>
          <a:lstStyle/>
          <a:p>
            <a:pPr>
              <a:buSzPct val="136000"/>
              <a:buFont typeface="Wingdings" pitchFamily="2" charset="2"/>
              <a:buChar char="§"/>
            </a:pPr>
            <a:r>
              <a:rPr lang="ro-MO" sz="2000" dirty="0">
                <a:latin typeface="Arial" pitchFamily="34" charset="0"/>
                <a:cs typeface="Arial" pitchFamily="34" charset="0"/>
              </a:rPr>
              <a:t>Activități specifice controlului eficienței unei afaceri</a:t>
            </a:r>
          </a:p>
          <a:p>
            <a:pPr marL="457200" indent="-457200">
              <a:buClrTx/>
              <a:buSzPct val="100000"/>
              <a:buFont typeface="Wingdings" pitchFamily="2" charset="2"/>
              <a:buChar char="ü"/>
            </a:pPr>
            <a:r>
              <a:rPr lang="ro-MO" sz="2000" dirty="0">
                <a:latin typeface="Arial" pitchFamily="34" charset="0"/>
                <a:cs typeface="Arial" pitchFamily="34" charset="0"/>
              </a:rPr>
              <a:t>Analiza financiară: </a:t>
            </a:r>
          </a:p>
          <a:p>
            <a:pPr lvl="1">
              <a:buSzPct val="100000"/>
              <a:buFontTx/>
              <a:buChar char="-"/>
            </a:pPr>
            <a:r>
              <a:rPr lang="ro-MO" sz="2000" dirty="0">
                <a:latin typeface="Arial" pitchFamily="34" charset="0"/>
                <a:cs typeface="Arial" pitchFamily="34" charset="0"/>
              </a:rPr>
              <a:t>Analiza cantitativă și calitativă a patrimoniului;</a:t>
            </a:r>
          </a:p>
          <a:p>
            <a:pPr lvl="1">
              <a:buSzPct val="100000"/>
              <a:buFontTx/>
              <a:buChar char="-"/>
            </a:pPr>
            <a:r>
              <a:rPr lang="ro-MO" sz="2000" dirty="0">
                <a:latin typeface="Arial" pitchFamily="34" charset="0"/>
                <a:cs typeface="Arial" pitchFamily="34" charset="0"/>
              </a:rPr>
              <a:t>Marja netă a vânzărilor și profitabilitatea;</a:t>
            </a:r>
          </a:p>
          <a:p>
            <a:pPr lvl="1">
              <a:buSzPct val="100000"/>
              <a:buFontTx/>
              <a:buChar char="-"/>
            </a:pPr>
            <a:r>
              <a:rPr lang="ro-MO" sz="2000" dirty="0">
                <a:latin typeface="Arial" pitchFamily="34" charset="0"/>
                <a:cs typeface="Arial" pitchFamily="34" charset="0"/>
              </a:rPr>
              <a:t>Rentabilitatea (Activelor, Capitalului propriu, a Investiției) </a:t>
            </a:r>
          </a:p>
          <a:p>
            <a:pPr lvl="1">
              <a:buSzPct val="100000"/>
              <a:buFontTx/>
              <a:buChar char="-"/>
            </a:pPr>
            <a:r>
              <a:rPr lang="ro-MO" sz="2000" dirty="0">
                <a:latin typeface="Arial" pitchFamily="34" charset="0"/>
                <a:cs typeface="Arial" pitchFamily="34" charset="0"/>
              </a:rPr>
              <a:t>Productivitatea muncii.</a:t>
            </a:r>
          </a:p>
          <a:p>
            <a:pPr>
              <a:buClrTx/>
              <a:buSzPct val="101000"/>
              <a:buFont typeface="Wingdings" pitchFamily="2" charset="2"/>
              <a:buChar char="ü"/>
            </a:pPr>
            <a:r>
              <a:rPr lang="ro-MO" sz="2000" dirty="0">
                <a:latin typeface="Arial" pitchFamily="34" charset="0"/>
                <a:cs typeface="Arial" pitchFamily="34" charset="0"/>
              </a:rPr>
              <a:t>Analiza organizării proceselor de producere;</a:t>
            </a:r>
          </a:p>
          <a:p>
            <a:pPr>
              <a:buClrTx/>
              <a:buSzPct val="101000"/>
              <a:buFont typeface="Wingdings" pitchFamily="2" charset="2"/>
              <a:buChar char="ü"/>
            </a:pPr>
            <a:r>
              <a:rPr lang="ro-MO" sz="2000" dirty="0">
                <a:latin typeface="Arial" pitchFamily="34" charset="0"/>
                <a:cs typeface="Arial" pitchFamily="34" charset="0"/>
              </a:rPr>
              <a:t>Examinarea fișelor de post;</a:t>
            </a:r>
          </a:p>
          <a:p>
            <a:pPr>
              <a:buClrTx/>
              <a:buSzPct val="101000"/>
              <a:buFont typeface="Wingdings" pitchFamily="2" charset="2"/>
              <a:buChar char="ü"/>
            </a:pPr>
            <a:r>
              <a:rPr lang="ro-MO" sz="2000" dirty="0">
                <a:latin typeface="Arial" pitchFamily="34" charset="0"/>
                <a:cs typeface="Arial" pitchFamily="34" charset="0"/>
              </a:rPr>
              <a:t>Evaluarea personalului. </a:t>
            </a:r>
          </a:p>
          <a:p>
            <a:pPr>
              <a:buFontTx/>
              <a:buChar char="-"/>
            </a:pPr>
            <a:endParaRPr lang="ro-MO" sz="2800" dirty="0"/>
          </a:p>
        </p:txBody>
      </p:sp>
      <p:sp>
        <p:nvSpPr>
          <p:cNvPr id="14341" name="Дата 4"/>
          <p:cNvSpPr>
            <a:spLocks noGrp="1"/>
          </p:cNvSpPr>
          <p:nvPr>
            <p:ph type="dt" sz="half" idx="10"/>
          </p:nvPr>
        </p:nvSpPr>
        <p:spPr>
          <a:noFill/>
        </p:spPr>
        <p:txBody>
          <a:bodyPr/>
          <a:lstStyle/>
          <a:p>
            <a:endParaRPr lang="en-US"/>
          </a:p>
        </p:txBody>
      </p:sp>
      <p:sp>
        <p:nvSpPr>
          <p:cNvPr id="14340" name="Номер слайда 3"/>
          <p:cNvSpPr>
            <a:spLocks noGrp="1"/>
          </p:cNvSpPr>
          <p:nvPr>
            <p:ph type="sldNum" sz="quarter" idx="12"/>
          </p:nvPr>
        </p:nvSpPr>
        <p:spPr>
          <a:noFill/>
        </p:spPr>
        <p:txBody>
          <a:bodyPr/>
          <a:lstStyle/>
          <a:p>
            <a:fld id="{27686E8F-1779-4EBA-B96C-90630D972B84}" type="slidenum">
              <a:rPr lang="ru-RU" smtClean="0"/>
              <a:pPr/>
              <a:t>30</a:t>
            </a:fld>
            <a:endParaRPr lang="ru-RU"/>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2"/>
          <p:cNvSpPr>
            <a:spLocks noGrp="1"/>
          </p:cNvSpPr>
          <p:nvPr>
            <p:ph idx="1"/>
          </p:nvPr>
        </p:nvSpPr>
        <p:spPr>
          <a:xfrm>
            <a:off x="323850" y="381000"/>
            <a:ext cx="8820150" cy="5761038"/>
          </a:xfrm>
        </p:spPr>
        <p:txBody>
          <a:bodyPr/>
          <a:lstStyle/>
          <a:p>
            <a:pPr algn="ctr">
              <a:spcBef>
                <a:spcPct val="0"/>
              </a:spcBef>
              <a:buNone/>
              <a:defRPr/>
            </a:pPr>
            <a:r>
              <a:rPr lang="ro-MO" sz="2400" b="1" dirty="0">
                <a:solidFill>
                  <a:srgbClr val="007F52"/>
                </a:solidFill>
                <a:ea typeface="Tahoma" panose="020B0604030504040204" pitchFamily="34" charset="0"/>
                <a:cs typeface="Tahoma" panose="020B0604030504040204" pitchFamily="34" charset="0"/>
              </a:rPr>
              <a:t>RISCURILE  ÎN  ACTIVITATEA  DE  ANTREPRENORIAT.</a:t>
            </a:r>
          </a:p>
          <a:p>
            <a:pPr>
              <a:buFont typeface="Wingdings" pitchFamily="2" charset="2"/>
              <a:buNone/>
            </a:pPr>
            <a:endParaRPr lang="ro-MO" sz="1800" b="1" dirty="0">
              <a:solidFill>
                <a:schemeClr val="accent6">
                  <a:lumMod val="75000"/>
                </a:schemeClr>
              </a:solidFill>
              <a:latin typeface="Arial" pitchFamily="34" charset="0"/>
              <a:cs typeface="Arial" pitchFamily="34" charset="0"/>
            </a:endParaRPr>
          </a:p>
          <a:p>
            <a:pPr>
              <a:buClrTx/>
              <a:buSzPct val="105000"/>
              <a:buFont typeface="Wingdings" pitchFamily="2" charset="2"/>
              <a:buChar char="§"/>
            </a:pPr>
            <a:r>
              <a:rPr lang="ro-MO" sz="2000" dirty="0">
                <a:latin typeface="Arial" pitchFamily="34" charset="0"/>
                <a:cs typeface="Arial" pitchFamily="34" charset="0"/>
              </a:rPr>
              <a:t>Riscuri specifice activității antreprenoriale:</a:t>
            </a:r>
          </a:p>
          <a:p>
            <a:pPr lvl="1" eaLnBrk="1" hangingPunct="1">
              <a:lnSpc>
                <a:spcPct val="80000"/>
              </a:lnSpc>
              <a:buClrTx/>
              <a:buSzPct val="106000"/>
              <a:buFontTx/>
              <a:buChar char="-"/>
            </a:pPr>
            <a:r>
              <a:rPr lang="ro-RO" sz="2000" dirty="0">
                <a:latin typeface="Arial" pitchFamily="34" charset="0"/>
                <a:cs typeface="Arial" pitchFamily="34" charset="0"/>
              </a:rPr>
              <a:t>Riscul  de personal;</a:t>
            </a:r>
          </a:p>
          <a:p>
            <a:pPr lvl="1" eaLnBrk="1" hangingPunct="1">
              <a:lnSpc>
                <a:spcPct val="80000"/>
              </a:lnSpc>
              <a:buClrTx/>
              <a:buSzPct val="106000"/>
              <a:buFontTx/>
              <a:buChar char="-"/>
            </a:pPr>
            <a:r>
              <a:rPr lang="ro-RO" sz="2000" dirty="0">
                <a:latin typeface="Arial" pitchFamily="34" charset="0"/>
                <a:cs typeface="Arial" pitchFamily="34" charset="0"/>
              </a:rPr>
              <a:t>Riscul operaţional;</a:t>
            </a:r>
          </a:p>
          <a:p>
            <a:pPr lvl="1" eaLnBrk="1" hangingPunct="1">
              <a:lnSpc>
                <a:spcPct val="80000"/>
              </a:lnSpc>
              <a:buClrTx/>
              <a:buSzPct val="106000"/>
              <a:buFontTx/>
              <a:buChar char="-"/>
            </a:pPr>
            <a:r>
              <a:rPr lang="ro-RO" sz="2000" dirty="0">
                <a:latin typeface="Arial" pitchFamily="34" charset="0"/>
                <a:cs typeface="Arial" pitchFamily="34" charset="0"/>
              </a:rPr>
              <a:t>Riscul de piaţă;</a:t>
            </a:r>
          </a:p>
          <a:p>
            <a:pPr lvl="1" eaLnBrk="1" hangingPunct="1">
              <a:lnSpc>
                <a:spcPct val="80000"/>
              </a:lnSpc>
              <a:buClrTx/>
              <a:buSzPct val="106000"/>
              <a:buFontTx/>
              <a:buChar char="-"/>
            </a:pPr>
            <a:r>
              <a:rPr lang="ro-RO" sz="2000" dirty="0">
                <a:latin typeface="Arial" pitchFamily="34" charset="0"/>
                <a:cs typeface="Arial" pitchFamily="34" charset="0"/>
              </a:rPr>
              <a:t>Riscul financiar; </a:t>
            </a:r>
          </a:p>
          <a:p>
            <a:pPr lvl="1" eaLnBrk="1" hangingPunct="1">
              <a:lnSpc>
                <a:spcPct val="80000"/>
              </a:lnSpc>
              <a:buClrTx/>
              <a:buSzPct val="106000"/>
              <a:buFontTx/>
              <a:buChar char="-"/>
            </a:pPr>
            <a:r>
              <a:rPr lang="ro-RO" sz="2000" dirty="0">
                <a:latin typeface="Arial" pitchFamily="34" charset="0"/>
                <a:cs typeface="Arial" pitchFamily="34" charset="0"/>
              </a:rPr>
              <a:t>Riscul cadrului legal.</a:t>
            </a:r>
            <a:endParaRPr lang="ro-MO" sz="2000" dirty="0">
              <a:latin typeface="Arial" pitchFamily="34" charset="0"/>
              <a:cs typeface="Arial" pitchFamily="34" charset="0"/>
            </a:endParaRPr>
          </a:p>
          <a:p>
            <a:pPr>
              <a:buFont typeface="Wingdings" pitchFamily="2" charset="2"/>
              <a:buChar char="§"/>
            </a:pPr>
            <a:r>
              <a:rPr lang="ro-MO" sz="2000" dirty="0">
                <a:latin typeface="Arial" pitchFamily="34" charset="0"/>
                <a:cs typeface="Arial" pitchFamily="34" charset="0"/>
              </a:rPr>
              <a:t>Identificarea riscurilor și evaluarea impactului;</a:t>
            </a:r>
          </a:p>
          <a:p>
            <a:pPr>
              <a:buFont typeface="Wingdings" pitchFamily="2" charset="2"/>
              <a:buChar char="§"/>
            </a:pPr>
            <a:r>
              <a:rPr lang="ro-MO" sz="2000" dirty="0">
                <a:latin typeface="Arial" pitchFamily="34" charset="0"/>
                <a:cs typeface="Arial" pitchFamily="34" charset="0"/>
              </a:rPr>
              <a:t>Gestionarea riscurilor: excludere – diminuare - transmitere;</a:t>
            </a:r>
          </a:p>
          <a:p>
            <a:pPr>
              <a:buFont typeface="Wingdings" pitchFamily="2" charset="2"/>
              <a:buChar char="§"/>
            </a:pPr>
            <a:endParaRPr lang="en-US" sz="2800" dirty="0"/>
          </a:p>
          <a:p>
            <a:endParaRPr lang="en-US" dirty="0"/>
          </a:p>
        </p:txBody>
      </p:sp>
      <p:sp>
        <p:nvSpPr>
          <p:cNvPr id="15364" name="Дата 4"/>
          <p:cNvSpPr>
            <a:spLocks noGrp="1"/>
          </p:cNvSpPr>
          <p:nvPr>
            <p:ph type="dt" sz="half" idx="10"/>
          </p:nvPr>
        </p:nvSpPr>
        <p:spPr>
          <a:noFill/>
        </p:spPr>
        <p:txBody>
          <a:bodyPr/>
          <a:lstStyle/>
          <a:p>
            <a:endParaRPr lang="en-US"/>
          </a:p>
        </p:txBody>
      </p:sp>
      <p:sp>
        <p:nvSpPr>
          <p:cNvPr id="15363" name="Номер слайда 3"/>
          <p:cNvSpPr>
            <a:spLocks noGrp="1"/>
          </p:cNvSpPr>
          <p:nvPr>
            <p:ph type="sldNum" sz="quarter" idx="12"/>
          </p:nvPr>
        </p:nvSpPr>
        <p:spPr>
          <a:noFill/>
        </p:spPr>
        <p:txBody>
          <a:bodyPr/>
          <a:lstStyle/>
          <a:p>
            <a:fld id="{5DFD2D7D-809B-4F0A-A758-6D415857EE1C}" type="slidenum">
              <a:rPr lang="ru-RU" smtClean="0"/>
              <a:pPr/>
              <a:t>31</a:t>
            </a:fld>
            <a:endParaRPr lang="ru-RU"/>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228601"/>
            <a:ext cx="8820472" cy="2369880"/>
          </a:xfrm>
          <a:prstGeom prst="rect">
            <a:avLst/>
          </a:prstGeom>
        </p:spPr>
        <p:txBody>
          <a:bodyPr wrap="square">
            <a:spAutoFit/>
          </a:bodyPr>
          <a:lstStyle/>
          <a:p>
            <a:pPr algn="ctr"/>
            <a:r>
              <a:rPr lang="ro-MO" sz="2400" b="1" dirty="0">
                <a:solidFill>
                  <a:srgbClr val="007F52"/>
                </a:solidFill>
                <a:ea typeface="Tahoma" panose="020B0604030504040204" pitchFamily="34" charset="0"/>
                <a:cs typeface="Tahoma" panose="020B0604030504040204" pitchFamily="34" charset="0"/>
              </a:rPr>
              <a:t>DEZVOLTAREA  GÂNDIRII  CLARE/LOGICE.</a:t>
            </a:r>
          </a:p>
          <a:p>
            <a:pPr algn="ctr"/>
            <a:endParaRPr lang="ro-MO" dirty="0">
              <a:solidFill>
                <a:schemeClr val="accent6">
                  <a:lumMod val="75000"/>
                </a:schemeClr>
              </a:solidFill>
              <a:latin typeface="Times New Roman" pitchFamily="18" charset="0"/>
              <a:cs typeface="Times New Roman" pitchFamily="18" charset="0"/>
            </a:endParaRPr>
          </a:p>
          <a:p>
            <a:r>
              <a:rPr lang="en-US" dirty="0">
                <a:solidFill>
                  <a:schemeClr val="dk1"/>
                </a:solidFill>
                <a:latin typeface="Times New Roman" pitchFamily="18" charset="0"/>
                <a:cs typeface="Times New Roman" pitchFamily="18" charset="0"/>
              </a:rPr>
              <a:t>C</a:t>
            </a:r>
            <a:r>
              <a:rPr lang="ro-MO" dirty="0">
                <a:solidFill>
                  <a:schemeClr val="dk1"/>
                </a:solidFill>
                <a:latin typeface="Times New Roman" pitchFamily="18" charset="0"/>
                <a:cs typeface="Times New Roman" pitchFamily="18" charset="0"/>
              </a:rPr>
              <a:t>î</a:t>
            </a:r>
            <a:r>
              <a:rPr lang="en-US" dirty="0">
                <a:solidFill>
                  <a:schemeClr val="dk1"/>
                </a:solidFill>
                <a:latin typeface="Times New Roman" pitchFamily="18" charset="0"/>
                <a:cs typeface="Times New Roman" pitchFamily="18" charset="0"/>
              </a:rPr>
              <a:t>n</a:t>
            </a:r>
            <a:r>
              <a:rPr lang="ro-MO" dirty="0">
                <a:solidFill>
                  <a:schemeClr val="dk1"/>
                </a:solidFill>
                <a:latin typeface="Times New Roman" pitchFamily="18" charset="0"/>
                <a:cs typeface="Times New Roman" pitchFamily="18" charset="0"/>
              </a:rPr>
              <a:t>d</a:t>
            </a:r>
            <a:r>
              <a:rPr lang="en-US" dirty="0">
                <a:solidFill>
                  <a:schemeClr val="dk1"/>
                </a:solidFill>
                <a:latin typeface="Times New Roman" pitchFamily="18" charset="0"/>
                <a:cs typeface="Times New Roman" pitchFamily="18" charset="0"/>
              </a:rPr>
              <a:t> o persoană simte </a:t>
            </a:r>
            <a:r>
              <a:rPr lang="x-none">
                <a:solidFill>
                  <a:schemeClr val="dk1"/>
                </a:solidFill>
                <a:latin typeface="Times New Roman" pitchFamily="18" charset="0"/>
                <a:cs typeface="Times New Roman" pitchFamily="18" charset="0"/>
              </a:rPr>
              <a:t>că  </a:t>
            </a:r>
            <a:r>
              <a:rPr lang="ro-MO" sz="2000" spc="600" dirty="0">
                <a:latin typeface="Times New Roman" pitchFamily="18" charset="0"/>
                <a:cs typeface="Times New Roman" pitchFamily="18" charset="0"/>
              </a:rPr>
              <a:t>”</a:t>
            </a:r>
            <a:r>
              <a:rPr lang="ro-MO" sz="2000" b="1" i="1" spc="600" dirty="0">
                <a:latin typeface="Times New Roman" pitchFamily="18" charset="0"/>
                <a:cs typeface="Times New Roman" pitchFamily="18" charset="0"/>
              </a:rPr>
              <a:t>E</a:t>
            </a:r>
            <a:r>
              <a:rPr lang="x-none" sz="2000" b="1" i="1" spc="600">
                <a:latin typeface="Times New Roman" pitchFamily="18" charset="0"/>
                <a:cs typeface="Times New Roman" pitchFamily="18" charset="0"/>
              </a:rPr>
              <a:t>u </a:t>
            </a:r>
            <a:r>
              <a:rPr lang="x-none" sz="2000" b="1" i="1" spc="600" dirty="0">
                <a:latin typeface="Times New Roman" pitchFamily="18" charset="0"/>
                <a:cs typeface="Times New Roman" pitchFamily="18" charset="0"/>
              </a:rPr>
              <a:t>nu sunt în stare să </a:t>
            </a:r>
            <a:r>
              <a:rPr lang="x-none" sz="2000" b="1" i="1" spc="600">
                <a:latin typeface="Times New Roman" pitchFamily="18" charset="0"/>
                <a:cs typeface="Times New Roman" pitchFamily="18" charset="0"/>
              </a:rPr>
              <a:t>fac asta</a:t>
            </a:r>
            <a:r>
              <a:rPr lang="x-none" sz="2000" i="1" spc="600">
                <a:effectLst>
                  <a:outerShdw blurRad="38100" dist="38100" dir="2700000" algn="tl">
                    <a:srgbClr val="000000">
                      <a:alpha val="43137"/>
                    </a:srgbClr>
                  </a:outerShdw>
                </a:effectLst>
                <a:latin typeface="Times New Roman" pitchFamily="18" charset="0"/>
                <a:cs typeface="Times New Roman" pitchFamily="18" charset="0"/>
              </a:rPr>
              <a:t>“</a:t>
            </a:r>
            <a:r>
              <a:rPr lang="x-none" sz="2000">
                <a:latin typeface="Times New Roman" pitchFamily="18" charset="0"/>
                <a:cs typeface="Times New Roman" pitchFamily="18" charset="0"/>
              </a:rPr>
              <a:t>, </a:t>
            </a:r>
            <a:r>
              <a:rPr lang="x-none" dirty="0">
                <a:solidFill>
                  <a:schemeClr val="dk1"/>
                </a:solidFill>
                <a:latin typeface="Times New Roman" pitchFamily="18" charset="0"/>
                <a:cs typeface="Times New Roman" pitchFamily="18" charset="0"/>
              </a:rPr>
              <a:t>adevăratul motiv</a:t>
            </a:r>
            <a:r>
              <a:rPr lang="en-US" dirty="0">
                <a:solidFill>
                  <a:schemeClr val="dk1"/>
                </a:solidFill>
                <a:latin typeface="Times New Roman" pitchFamily="18" charset="0"/>
                <a:cs typeface="Times New Roman" pitchFamily="18" charset="0"/>
              </a:rPr>
              <a:t> nu este lipsa de capacitate, dar lipsa imaginii clare cu privire la ceea ce trebuie să fie făcut.</a:t>
            </a:r>
            <a:endParaRPr lang="en-US" b="1" kern="100" dirty="0">
              <a:effectLst>
                <a:outerShdw blurRad="38100" dist="38100" dir="2700000" algn="tl">
                  <a:srgbClr val="000000">
                    <a:alpha val="43137"/>
                  </a:srgbClr>
                </a:outerShdw>
              </a:effectLst>
              <a:latin typeface="Times New Roman" pitchFamily="18" charset="0"/>
              <a:ea typeface="MS Mincho" panose="02020609040205080304" pitchFamily="49" charset="-128"/>
              <a:cs typeface="Times New Roman" pitchFamily="18" charset="0"/>
            </a:endParaRPr>
          </a:p>
          <a:p>
            <a:pPr algn="ctr"/>
            <a:endParaRPr lang="x-none" sz="1200" b="1" kern="100" dirty="0">
              <a:effectLst>
                <a:outerShdw blurRad="38100" dist="38100" dir="2700000" algn="tl">
                  <a:srgbClr val="000000">
                    <a:alpha val="43137"/>
                  </a:srgbClr>
                </a:outerShdw>
              </a:effectLst>
              <a:latin typeface="Century Gothic" panose="020B0502020202020204" pitchFamily="34" charset="0"/>
              <a:ea typeface="MS Mincho" panose="02020609040205080304" pitchFamily="49" charset="-128"/>
              <a:cs typeface="Arial" panose="020B0604020202020204" pitchFamily="34" charset="0"/>
            </a:endParaRPr>
          </a:p>
          <a:p>
            <a:pPr algn="ctr"/>
            <a:r>
              <a:rPr lang="en-US" b="1" kern="100" dirty="0">
                <a:latin typeface="Times New Roman" pitchFamily="18" charset="0"/>
                <a:ea typeface="MS Mincho" panose="02020609040205080304" pitchFamily="49" charset="-128"/>
                <a:cs typeface="Times New Roman" pitchFamily="18" charset="0"/>
              </a:rPr>
              <a:t>10 întrebări cheie </a:t>
            </a:r>
            <a:r>
              <a:rPr lang="en-US" b="1" kern="100" dirty="0" err="1">
                <a:latin typeface="Times New Roman" pitchFamily="18" charset="0"/>
                <a:ea typeface="MS Mincho" panose="02020609040205080304" pitchFamily="49" charset="-128"/>
                <a:cs typeface="Times New Roman" pitchFamily="18" charset="0"/>
              </a:rPr>
              <a:t>pentru</a:t>
            </a:r>
            <a:r>
              <a:rPr lang="en-US" b="1" kern="100" dirty="0">
                <a:latin typeface="Times New Roman" pitchFamily="18" charset="0"/>
                <a:ea typeface="MS Mincho" panose="02020609040205080304" pitchFamily="49" charset="-128"/>
                <a:cs typeface="Times New Roman" pitchFamily="18" charset="0"/>
              </a:rPr>
              <a:t> </a:t>
            </a:r>
            <a:r>
              <a:rPr lang="ro-MO" b="1" kern="100" dirty="0">
                <a:latin typeface="Times New Roman" pitchFamily="18" charset="0"/>
                <a:ea typeface="MS Mincho" panose="02020609040205080304" pitchFamily="49" charset="-128"/>
                <a:cs typeface="Times New Roman" pitchFamily="18" charset="0"/>
              </a:rPr>
              <a:t>dezvoltarea</a:t>
            </a:r>
            <a:r>
              <a:rPr lang="en-US" b="1" kern="100" dirty="0">
                <a:latin typeface="Times New Roman" pitchFamily="18" charset="0"/>
                <a:ea typeface="MS Mincho" panose="02020609040205080304" pitchFamily="49" charset="-128"/>
                <a:cs typeface="Times New Roman" pitchFamily="18" charset="0"/>
              </a:rPr>
              <a:t> </a:t>
            </a:r>
            <a:r>
              <a:rPr lang="ro-MO" b="1" kern="100" dirty="0">
                <a:latin typeface="Times New Roman" pitchFamily="18" charset="0"/>
                <a:ea typeface="MS Mincho" panose="02020609040205080304" pitchFamily="49" charset="-128"/>
                <a:cs typeface="Times New Roman" pitchFamily="18" charset="0"/>
              </a:rPr>
              <a:t>gândirii clare la inițierea unei afaceri</a:t>
            </a:r>
            <a:r>
              <a:rPr lang="en-US" b="1" kern="100" dirty="0">
                <a:latin typeface="Times New Roman" pitchFamily="18" charset="0"/>
                <a:ea typeface="MS Mincho" panose="02020609040205080304" pitchFamily="49" charset="-128"/>
                <a:cs typeface="Times New Roman" pitchFamily="18" charset="0"/>
              </a:rPr>
              <a:t>: </a:t>
            </a:r>
            <a:endParaRPr lang="en-US" kern="100" dirty="0">
              <a:latin typeface="Times New Roman" pitchFamily="18" charset="0"/>
              <a:ea typeface="MS Mincho" panose="02020609040205080304" pitchFamily="49" charset="-128"/>
              <a:cs typeface="Times New Roman" pitchFamily="18" charset="0"/>
            </a:endParaRPr>
          </a:p>
          <a:p>
            <a:endParaRPr lang="en-US" dirty="0">
              <a:solidFill>
                <a:schemeClr val="dk1"/>
              </a:solidFill>
            </a:endParaRPr>
          </a:p>
        </p:txBody>
      </p:sp>
      <p:grpSp>
        <p:nvGrpSpPr>
          <p:cNvPr id="2" name="キャンバス 15"/>
          <p:cNvGrpSpPr/>
          <p:nvPr/>
        </p:nvGrpSpPr>
        <p:grpSpPr>
          <a:xfrm>
            <a:off x="685800" y="2286000"/>
            <a:ext cx="7776865" cy="1440160"/>
            <a:chOff x="-16104" y="0"/>
            <a:chExt cx="3584171" cy="1328420"/>
          </a:xfrm>
          <a:solidFill>
            <a:schemeClr val="accent5">
              <a:lumMod val="40000"/>
              <a:lumOff val="60000"/>
            </a:schemeClr>
          </a:solidFill>
        </p:grpSpPr>
        <p:sp>
          <p:nvSpPr>
            <p:cNvPr id="6" name="Rectangle 5"/>
            <p:cNvSpPr/>
            <p:nvPr/>
          </p:nvSpPr>
          <p:spPr>
            <a:xfrm>
              <a:off x="0" y="0"/>
              <a:ext cx="3265170" cy="1328420"/>
            </a:xfrm>
            <a:prstGeom prst="rect">
              <a:avLst/>
            </a:prstGeom>
            <a:grpFill/>
          </p:spPr>
        </p:sp>
        <p:sp>
          <p:nvSpPr>
            <p:cNvPr id="7" name="テキスト ボックス 17"/>
            <p:cNvSpPr txBox="1">
              <a:spLocks noChangeArrowheads="1"/>
            </p:cNvSpPr>
            <p:nvPr/>
          </p:nvSpPr>
          <p:spPr bwMode="auto">
            <a:xfrm>
              <a:off x="-16104" y="7504"/>
              <a:ext cx="692115" cy="1292901"/>
            </a:xfrm>
            <a:prstGeom prst="rect">
              <a:avLst/>
            </a:prstGeom>
            <a:solidFill>
              <a:schemeClr val="accent4">
                <a:lumMod val="60000"/>
                <a:lumOff val="40000"/>
              </a:schemeClr>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b="1" i="1" kern="100" dirty="0">
                  <a:latin typeface="Arial" panose="020B0604020202020204" pitchFamily="34" charset="0"/>
                  <a:ea typeface="MS Mincho" panose="02020609040205080304" pitchFamily="49" charset="-128"/>
                  <a:cs typeface="Times New Roman" panose="02020603050405020304" pitchFamily="18" charset="0"/>
                </a:rPr>
                <a:t>Ce ?</a:t>
              </a:r>
              <a:endParaRPr lang="en-US" i="1" kern="100" dirty="0">
                <a:latin typeface="Century" panose="02040604050505020304" pitchFamily="18" charset="0"/>
                <a:ea typeface="MS Mincho" panose="02020609040205080304" pitchFamily="49" charset="-128"/>
                <a:cs typeface="Times New Roman" panose="02020603050405020304"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1" i="1" u="none" strike="noStrike" kern="100" cap="none" spc="0" normalizeH="0" baseline="0" noProof="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De ce ? </a:t>
              </a:r>
              <a:endParaRPr kumimoji="0" lang="en-US" b="0" i="1" u="none" strike="noStrike" kern="100" cap="none" spc="0" normalizeH="0" baseline="0" noProof="0" dirty="0">
                <a:ln>
                  <a:noFill/>
                </a:ln>
                <a:effectLst/>
                <a:uLnTx/>
                <a:uFillTx/>
                <a:latin typeface="Century" panose="02040604050505020304" pitchFamily="18" charset="0"/>
                <a:ea typeface="MS Mincho" panose="02020609040205080304" pitchFamily="49" charset="-128"/>
                <a:cs typeface="Times New Roman" panose="02020603050405020304"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1" i="1" u="none" strike="noStrike" kern="100" cap="none" spc="0" normalizeH="0" baseline="0" noProof="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Când ?</a:t>
              </a:r>
              <a:endParaRPr kumimoji="0" lang="en-US" b="0" i="1" u="none" strike="noStrike" kern="100" cap="none" spc="0" normalizeH="0" baseline="0" noProof="0" dirty="0">
                <a:ln>
                  <a:noFill/>
                </a:ln>
                <a:effectLst/>
                <a:uLnTx/>
                <a:uFillTx/>
                <a:latin typeface="Century" panose="02040604050505020304" pitchFamily="18" charset="0"/>
                <a:ea typeface="MS Mincho" panose="02020609040205080304" pitchFamily="49" charset="-128"/>
                <a:cs typeface="Times New Roman" panose="02020603050405020304" pitchFamily="18" charset="0"/>
              </a:endParaRPr>
            </a:p>
            <a:p>
              <a:pPr algn="just"/>
              <a:r>
                <a:rPr kumimoji="0" lang="en-US" b="1" i="1" u="none" strike="noStrike" kern="100" cap="none" spc="0" normalizeH="0" baseline="0" noProof="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Cine ?</a:t>
              </a:r>
            </a:p>
            <a:p>
              <a:pPr algn="just"/>
              <a:r>
                <a:rPr lang="en-US" b="1" i="1" kern="100" dirty="0">
                  <a:latin typeface="Arial" panose="020B0604020202020204" pitchFamily="34" charset="0"/>
                  <a:ea typeface="MS Mincho" panose="02020609040205080304" pitchFamily="49" charset="-128"/>
                  <a:cs typeface="Times New Roman" panose="02020603050405020304" pitchFamily="18" charset="0"/>
                </a:rPr>
                <a:t>Cum ?</a:t>
              </a:r>
              <a:endParaRPr lang="en-US" i="1" kern="100" dirty="0">
                <a:latin typeface="Century" panose="02040604050505020304" pitchFamily="18" charset="0"/>
                <a:ea typeface="MS Mincho" panose="02020609040205080304" pitchFamily="49" charset="-128"/>
                <a:cs typeface="Times New Roman" panose="02020603050405020304" pitchFamily="18" charset="0"/>
              </a:endParaRP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en-US" b="0" i="1" u="none" strike="noStrike" kern="100" cap="none" spc="0" normalizeH="0" baseline="0" noProof="0" dirty="0">
                <a:ln>
                  <a:noFill/>
                </a:ln>
                <a:effectLst/>
                <a:uLnTx/>
                <a:uFillTx/>
                <a:latin typeface="Century" panose="02040604050505020304" pitchFamily="18" charset="0"/>
                <a:ea typeface="MS Mincho" panose="02020609040205080304" pitchFamily="49" charset="-128"/>
                <a:cs typeface="Times New Roman" panose="02020603050405020304" pitchFamily="18" charset="0"/>
              </a:endParaRPr>
            </a:p>
          </p:txBody>
        </p:sp>
        <p:sp>
          <p:nvSpPr>
            <p:cNvPr id="8" name="テキスト ボックス 17"/>
            <p:cNvSpPr txBox="1">
              <a:spLocks noChangeArrowheads="1"/>
            </p:cNvSpPr>
            <p:nvPr/>
          </p:nvSpPr>
          <p:spPr bwMode="auto">
            <a:xfrm>
              <a:off x="2641091" y="11355"/>
              <a:ext cx="926976" cy="1317065"/>
            </a:xfrm>
            <a:prstGeom prst="rect">
              <a:avLst/>
            </a:prstGeom>
            <a:solidFill>
              <a:schemeClr val="accent4">
                <a:lumMod val="60000"/>
                <a:lumOff val="40000"/>
              </a:schemeClr>
            </a:solidFill>
            <a:ln>
              <a:noFill/>
            </a:ln>
            <a:extLst>
              <a:ext uri="{91240B29-F687-4F45-9708-019B960494DF}">
                <a14:hiddenLine xmlns:a14="http://schemas.microsoft.com/office/drawing/2010/main" w="6350">
                  <a:solidFill>
                    <a:srgbClr val="000000"/>
                  </a:solidFill>
                  <a:miter lim="800000"/>
                  <a:headEnd/>
                  <a:tailEnd/>
                </a14:hiddenLine>
              </a:ext>
            </a:extLst>
          </p:spPr>
          <p:txBody>
            <a:bodyPr rot="0" vert="horz" wrap="square" lIns="91440" tIns="45720" rIns="91440" bIns="45720" anchor="t" anchorCtr="0" upright="1">
              <a:noAutofit/>
            </a:bodyPr>
            <a:lstStyle/>
            <a:p>
              <a:pPr algn="just"/>
              <a:r>
                <a:rPr lang="en-US" b="1" i="1" kern="0" dirty="0">
                  <a:latin typeface="Arial" panose="020B0604020202020204" pitchFamily="34" charset="0"/>
                  <a:ea typeface="MS Mincho" panose="02020609040205080304" pitchFamily="49" charset="-128"/>
                  <a:cs typeface="Times New Roman" panose="02020603050405020304" pitchFamily="18" charset="0"/>
                </a:rPr>
                <a:t>Unde ?</a:t>
              </a:r>
              <a:endParaRPr lang="en-US" i="1" kern="0" dirty="0">
                <a:latin typeface="MS PGothic" panose="020B0600070205080204" pitchFamily="34" charset="-128"/>
                <a:ea typeface="MS PGothic" panose="020B0600070205080204" pitchFamily="34" charset="-128"/>
                <a:cs typeface="MS PGothic" panose="020B0600070205080204" pitchFamily="34" charset="-128"/>
              </a:endParaRPr>
            </a:p>
            <a:p>
              <a:pPr algn="just">
                <a:defRPr/>
              </a:pPr>
              <a:r>
                <a:rPr kumimoji="0" lang="x-none" b="1" i="1" u="none" strike="noStrike" kern="0" cap="none" spc="0" normalizeH="0" baseline="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Scopul</a:t>
              </a:r>
              <a:r>
                <a:rPr kumimoji="0" lang="en-US" b="1" i="1" u="none" strike="noStrike" kern="0" cap="none" spc="0" normalizeH="0" baseline="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 ?</a:t>
              </a:r>
              <a:endParaRPr kumimoji="0" lang="x-none" b="1" i="1" u="none" strike="noStrike" kern="0" cap="none" spc="0" normalizeH="0" baseline="0" dirty="0">
                <a:ln>
                  <a:noFill/>
                </a:ln>
                <a:effectLst/>
                <a:uLnTx/>
                <a:uFillTx/>
                <a:latin typeface="Arial" panose="020B0604020202020204" pitchFamily="34" charset="0"/>
                <a:ea typeface="MS Mincho" panose="02020609040205080304" pitchFamily="49" charset="-128"/>
                <a:cs typeface="Times New Roman" panose="02020603050405020304" pitchFamily="18" charset="0"/>
              </a:endParaRPr>
            </a:p>
            <a:p>
              <a:pPr algn="just">
                <a:defRPr/>
              </a:pPr>
              <a:r>
                <a:rPr lang="en-US" b="1" i="1" kern="0" dirty="0">
                  <a:latin typeface="Arial" panose="020B0604020202020204" pitchFamily="34" charset="0"/>
                  <a:ea typeface="MS Mincho" panose="02020609040205080304" pitchFamily="49" charset="-128"/>
                  <a:cs typeface="Times New Roman" panose="02020603050405020304" pitchFamily="18" charset="0"/>
                </a:rPr>
                <a:t>Cât de mult ? </a:t>
              </a:r>
              <a:endParaRPr kumimoji="0" lang="en-US" b="0" i="1" u="none" strike="noStrike" kern="0" cap="none" spc="0" normalizeH="0" baseline="0" noProof="0" dirty="0">
                <a:ln>
                  <a:noFill/>
                </a:ln>
                <a:effectLst/>
                <a:uLnTx/>
                <a:uFillTx/>
                <a:latin typeface="MS PGothic" panose="020B0600070205080204" pitchFamily="34" charset="-128"/>
                <a:ea typeface="MS PGothic" panose="020B0600070205080204" pitchFamily="34" charset="-128"/>
                <a:cs typeface="MS PGothic" panose="020B0600070205080204" pitchFamily="34" charset="-128"/>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1" i="1" u="none" strike="noStrike" kern="0" cap="none" spc="0" normalizeH="0" baseline="0" noProof="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Pentru cine ?</a:t>
              </a:r>
              <a:endParaRPr kumimoji="0" lang="en-US" b="0" i="1" u="none" strike="noStrike" kern="0" cap="none" spc="0" normalizeH="0" baseline="0" noProof="0" dirty="0">
                <a:ln>
                  <a:noFill/>
                </a:ln>
                <a:effectLst/>
                <a:uLnTx/>
                <a:uFillTx/>
                <a:latin typeface="MS PGothic" panose="020B0600070205080204" pitchFamily="34" charset="-128"/>
                <a:ea typeface="MS PGothic" panose="020B0600070205080204" pitchFamily="34" charset="-128"/>
                <a:cs typeface="MS PGothic" panose="020B0600070205080204" pitchFamily="34" charset="-128"/>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b="1" i="1" u="none" strike="noStrike" kern="0" cap="none" spc="0" normalizeH="0" baseline="0" noProof="0" dirty="0">
                  <a:ln>
                    <a:noFill/>
                  </a:ln>
                  <a:effectLst/>
                  <a:uLnTx/>
                  <a:uFillTx/>
                  <a:latin typeface="Arial" panose="020B0604020202020204" pitchFamily="34" charset="0"/>
                  <a:ea typeface="MS Mincho" panose="02020609040205080304" pitchFamily="49" charset="-128"/>
                  <a:cs typeface="Times New Roman" panose="02020603050405020304" pitchFamily="18" charset="0"/>
                </a:rPr>
                <a:t>Cu ce începem ? </a:t>
              </a:r>
              <a:endParaRPr kumimoji="0" lang="en-US" b="0" i="1" u="none" strike="noStrike" kern="0" cap="none" spc="0" normalizeH="0" baseline="0" noProof="0" dirty="0">
                <a:ln>
                  <a:noFill/>
                </a:ln>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grpSp>
          <p:nvGrpSpPr>
            <p:cNvPr id="3" name="グループ化 58"/>
            <p:cNvGrpSpPr>
              <a:grpSpLocks/>
            </p:cNvGrpSpPr>
            <p:nvPr/>
          </p:nvGrpSpPr>
          <p:grpSpPr bwMode="auto">
            <a:xfrm>
              <a:off x="875120" y="183199"/>
              <a:ext cx="1215423" cy="1017452"/>
              <a:chOff x="9450" y="1831"/>
              <a:chExt cx="12151" cy="10169"/>
            </a:xfrm>
            <a:grpFill/>
          </p:grpSpPr>
          <p:grpSp>
            <p:nvGrpSpPr>
              <p:cNvPr id="5" name="グループ化 50"/>
              <p:cNvGrpSpPr>
                <a:grpSpLocks/>
              </p:cNvGrpSpPr>
              <p:nvPr/>
            </p:nvGrpSpPr>
            <p:grpSpPr bwMode="auto">
              <a:xfrm>
                <a:off x="9450" y="1831"/>
                <a:ext cx="11959" cy="10153"/>
                <a:chOff x="6953" y="1689"/>
                <a:chExt cx="11959" cy="10153"/>
              </a:xfrm>
              <a:grpFill/>
            </p:grpSpPr>
            <p:cxnSp>
              <p:nvCxnSpPr>
                <p:cNvPr id="17" name="直線矢印コネクタ 46"/>
                <p:cNvCxnSpPr>
                  <a:cxnSpLocks noChangeShapeType="1"/>
                </p:cNvCxnSpPr>
                <p:nvPr/>
              </p:nvCxnSpPr>
              <p:spPr bwMode="auto">
                <a:xfrm flipH="1">
                  <a:off x="6953" y="1689"/>
                  <a:ext cx="11914" cy="2311"/>
                </a:xfrm>
                <a:prstGeom prst="straightConnector1">
                  <a:avLst/>
                </a:prstGeom>
                <a:grpFill/>
                <a:ln>
                  <a:headEnd/>
                  <a:tailEnd type="triangle" w="med" len="med"/>
                </a:ln>
              </p:spPr>
              <p:style>
                <a:lnRef idx="3">
                  <a:schemeClr val="accent2"/>
                </a:lnRef>
                <a:fillRef idx="0">
                  <a:schemeClr val="accent2"/>
                </a:fillRef>
                <a:effectRef idx="2">
                  <a:schemeClr val="accent2"/>
                </a:effectRef>
                <a:fontRef idx="minor">
                  <a:schemeClr val="tx1"/>
                </a:fontRef>
              </p:style>
            </p:cxnSp>
            <p:cxnSp>
              <p:nvCxnSpPr>
                <p:cNvPr id="18" name="直線矢印コネクタ 47"/>
                <p:cNvCxnSpPr>
                  <a:cxnSpLocks noChangeShapeType="1"/>
                </p:cNvCxnSpPr>
                <p:nvPr/>
              </p:nvCxnSpPr>
              <p:spPr bwMode="auto">
                <a:xfrm flipH="1">
                  <a:off x="6985" y="3990"/>
                  <a:ext cx="11882" cy="2322"/>
                </a:xfrm>
                <a:prstGeom prst="straightConnector1">
                  <a:avLst/>
                </a:prstGeom>
                <a:grpFill/>
                <a:ln>
                  <a:headEnd/>
                  <a:tailEnd type="triangle" w="med" len="med"/>
                </a:ln>
              </p:spPr>
              <p:style>
                <a:lnRef idx="3">
                  <a:schemeClr val="accent2"/>
                </a:lnRef>
                <a:fillRef idx="0">
                  <a:schemeClr val="accent2"/>
                </a:fillRef>
                <a:effectRef idx="2">
                  <a:schemeClr val="accent2"/>
                </a:effectRef>
                <a:fontRef idx="minor">
                  <a:schemeClr val="tx1"/>
                </a:fontRef>
              </p:style>
            </p:cxnSp>
            <p:cxnSp>
              <p:nvCxnSpPr>
                <p:cNvPr id="19" name="直線矢印コネクタ 48"/>
                <p:cNvCxnSpPr>
                  <a:cxnSpLocks noChangeShapeType="1"/>
                </p:cNvCxnSpPr>
                <p:nvPr/>
              </p:nvCxnSpPr>
              <p:spPr bwMode="auto">
                <a:xfrm flipH="1">
                  <a:off x="7109" y="6496"/>
                  <a:ext cx="11758" cy="2697"/>
                </a:xfrm>
                <a:prstGeom prst="straightConnector1">
                  <a:avLst/>
                </a:prstGeom>
                <a:grpFill/>
                <a:ln>
                  <a:headEnd/>
                  <a:tailEnd type="triangle" w="med" len="med"/>
                </a:ln>
              </p:spPr>
              <p:style>
                <a:lnRef idx="3">
                  <a:schemeClr val="accent2"/>
                </a:lnRef>
                <a:fillRef idx="0">
                  <a:schemeClr val="accent2"/>
                </a:fillRef>
                <a:effectRef idx="2">
                  <a:schemeClr val="accent2"/>
                </a:effectRef>
                <a:fontRef idx="minor">
                  <a:schemeClr val="tx1"/>
                </a:fontRef>
              </p:style>
            </p:cxnSp>
            <p:cxnSp>
              <p:nvCxnSpPr>
                <p:cNvPr id="20" name="直線矢印コネクタ 49"/>
                <p:cNvCxnSpPr>
                  <a:cxnSpLocks noChangeShapeType="1"/>
                </p:cNvCxnSpPr>
                <p:nvPr/>
              </p:nvCxnSpPr>
              <p:spPr bwMode="auto">
                <a:xfrm flipH="1">
                  <a:off x="7208" y="9427"/>
                  <a:ext cx="11704" cy="2415"/>
                </a:xfrm>
                <a:prstGeom prst="straightConnector1">
                  <a:avLst/>
                </a:prstGeom>
                <a:grpFill/>
                <a:ln>
                  <a:headEnd/>
                  <a:tailEnd type="triangle" w="med" len="med"/>
                </a:ln>
              </p:spPr>
              <p:style>
                <a:lnRef idx="3">
                  <a:schemeClr val="accent2"/>
                </a:lnRef>
                <a:fillRef idx="0">
                  <a:schemeClr val="accent2"/>
                </a:fillRef>
                <a:effectRef idx="2">
                  <a:schemeClr val="accent2"/>
                </a:effectRef>
                <a:fontRef idx="minor">
                  <a:schemeClr val="tx1"/>
                </a:fontRef>
              </p:style>
            </p:cxnSp>
          </p:grpSp>
          <p:grpSp>
            <p:nvGrpSpPr>
              <p:cNvPr id="9" name="グループ化 52"/>
              <p:cNvGrpSpPr>
                <a:grpSpLocks/>
              </p:cNvGrpSpPr>
              <p:nvPr/>
            </p:nvGrpSpPr>
            <p:grpSpPr bwMode="auto">
              <a:xfrm>
                <a:off x="9495" y="1831"/>
                <a:ext cx="12106" cy="10169"/>
                <a:chOff x="0" y="0"/>
                <a:chExt cx="12112" cy="10169"/>
              </a:xfrm>
              <a:grpFill/>
            </p:grpSpPr>
            <p:cxnSp>
              <p:nvCxnSpPr>
                <p:cNvPr id="12" name="直線矢印コネクタ 53"/>
                <p:cNvCxnSpPr>
                  <a:cxnSpLocks noChangeShapeType="1"/>
                </p:cNvCxnSpPr>
                <p:nvPr/>
              </p:nvCxnSpPr>
              <p:spPr bwMode="auto">
                <a:xfrm>
                  <a:off x="42" y="0"/>
                  <a:ext cx="11833" cy="0"/>
                </a:xfrm>
                <a:prstGeom prst="straightConnector1">
                  <a:avLst/>
                </a:prstGeom>
                <a:grpFill/>
                <a:ln>
                  <a:headEnd/>
                  <a:tailEnd type="triangle" w="med" len="med"/>
                </a:ln>
              </p:spPr>
              <p:style>
                <a:lnRef idx="3">
                  <a:schemeClr val="dk1"/>
                </a:lnRef>
                <a:fillRef idx="0">
                  <a:schemeClr val="dk1"/>
                </a:fillRef>
                <a:effectRef idx="2">
                  <a:schemeClr val="dk1"/>
                </a:effectRef>
                <a:fontRef idx="minor">
                  <a:schemeClr val="tx1"/>
                </a:fontRef>
              </p:style>
            </p:cxnSp>
            <p:cxnSp>
              <p:nvCxnSpPr>
                <p:cNvPr id="13" name="直線矢印コネクタ 54"/>
                <p:cNvCxnSpPr>
                  <a:cxnSpLocks noChangeShapeType="1"/>
                </p:cNvCxnSpPr>
                <p:nvPr/>
              </p:nvCxnSpPr>
              <p:spPr bwMode="auto">
                <a:xfrm>
                  <a:off x="42" y="2301"/>
                  <a:ext cx="11833" cy="10"/>
                </a:xfrm>
                <a:prstGeom prst="straightConnector1">
                  <a:avLst/>
                </a:prstGeom>
                <a:grpFill/>
                <a:ln w="19050">
                  <a:solidFill>
                    <a:sysClr val="windowText" lastClr="000000">
                      <a:lumMod val="100000"/>
                      <a:lumOff val="0"/>
                    </a:sysClr>
                  </a:solidFill>
                  <a:miter lim="800000"/>
                  <a:headEnd/>
                  <a:tailEnd type="triangle" w="med" len="med"/>
                </a:ln>
              </p:spPr>
            </p:cxnSp>
            <p:cxnSp>
              <p:nvCxnSpPr>
                <p:cNvPr id="14" name="直線矢印コネクタ 55"/>
                <p:cNvCxnSpPr>
                  <a:cxnSpLocks noChangeShapeType="1"/>
                </p:cNvCxnSpPr>
                <p:nvPr/>
              </p:nvCxnSpPr>
              <p:spPr bwMode="auto">
                <a:xfrm>
                  <a:off x="0" y="4603"/>
                  <a:ext cx="11875" cy="204"/>
                </a:xfrm>
                <a:prstGeom prst="straightConnector1">
                  <a:avLst/>
                </a:prstGeom>
                <a:grpFill/>
                <a:ln>
                  <a:headEnd/>
                  <a:tailEnd type="triangle" w="med" len="med"/>
                </a:ln>
              </p:spPr>
              <p:style>
                <a:lnRef idx="3">
                  <a:schemeClr val="dk1"/>
                </a:lnRef>
                <a:fillRef idx="0">
                  <a:schemeClr val="dk1"/>
                </a:fillRef>
                <a:effectRef idx="2">
                  <a:schemeClr val="dk1"/>
                </a:effectRef>
                <a:fontRef idx="minor">
                  <a:schemeClr val="tx1"/>
                </a:fontRef>
              </p:style>
            </p:cxnSp>
            <p:cxnSp>
              <p:nvCxnSpPr>
                <p:cNvPr id="15" name="直線矢印コネクタ 56"/>
                <p:cNvCxnSpPr>
                  <a:cxnSpLocks noChangeShapeType="1"/>
                </p:cNvCxnSpPr>
                <p:nvPr/>
              </p:nvCxnSpPr>
              <p:spPr bwMode="auto">
                <a:xfrm>
                  <a:off x="129" y="7537"/>
                  <a:ext cx="11983" cy="201"/>
                </a:xfrm>
                <a:prstGeom prst="straightConnector1">
                  <a:avLst/>
                </a:prstGeom>
                <a:grpFill/>
                <a:ln w="19050">
                  <a:solidFill>
                    <a:sysClr val="windowText" lastClr="000000">
                      <a:lumMod val="100000"/>
                      <a:lumOff val="0"/>
                    </a:sysClr>
                  </a:solidFill>
                  <a:miter lim="800000"/>
                  <a:headEnd/>
                  <a:tailEnd type="triangle" w="med" len="med"/>
                </a:ln>
              </p:spPr>
            </p:cxnSp>
            <p:cxnSp>
              <p:nvCxnSpPr>
                <p:cNvPr id="16" name="直線矢印コネクタ 57"/>
                <p:cNvCxnSpPr>
                  <a:cxnSpLocks noChangeShapeType="1"/>
                </p:cNvCxnSpPr>
                <p:nvPr/>
              </p:nvCxnSpPr>
              <p:spPr bwMode="auto">
                <a:xfrm flipV="1">
                  <a:off x="210" y="9829"/>
                  <a:ext cx="11791" cy="340"/>
                </a:xfrm>
                <a:prstGeom prst="straightConnector1">
                  <a:avLst/>
                </a:prstGeom>
                <a:grpFill/>
                <a:ln w="19050">
                  <a:solidFill>
                    <a:sysClr val="windowText" lastClr="000000">
                      <a:lumMod val="100000"/>
                      <a:lumOff val="0"/>
                    </a:sysClr>
                  </a:solidFill>
                  <a:miter lim="800000"/>
                  <a:headEnd/>
                  <a:tailEnd type="triangle" w="med" len="med"/>
                </a:ln>
              </p:spPr>
            </p:cxnSp>
          </p:grpSp>
        </p:grpSp>
      </p:grpSp>
      <p:sp>
        <p:nvSpPr>
          <p:cNvPr id="21" name="Rectangle 20"/>
          <p:cNvSpPr/>
          <p:nvPr/>
        </p:nvSpPr>
        <p:spPr>
          <a:xfrm>
            <a:off x="539552" y="4065989"/>
            <a:ext cx="8136904" cy="2000548"/>
          </a:xfrm>
          <a:prstGeom prst="rect">
            <a:avLst/>
          </a:prstGeom>
        </p:spPr>
        <p:txBody>
          <a:bodyPr wrap="square">
            <a:spAutoFit/>
          </a:bodyPr>
          <a:lstStyle/>
          <a:p>
            <a:pPr algn="just"/>
            <a:r>
              <a:rPr lang="x-none" sz="2000" dirty="0">
                <a:solidFill>
                  <a:srgbClr val="FF0000"/>
                </a:solidFill>
              </a:rPr>
              <a:t>Important</a:t>
            </a:r>
            <a:r>
              <a:rPr lang="x-none" sz="2000">
                <a:solidFill>
                  <a:srgbClr val="FF0000"/>
                </a:solidFill>
              </a:rPr>
              <a:t>! </a:t>
            </a:r>
            <a:r>
              <a:rPr lang="ro-MO" sz="2000" i="1" u="sng" dirty="0">
                <a:solidFill>
                  <a:srgbClr val="C00000"/>
                </a:solidFill>
              </a:rPr>
              <a:t>Antreprenorul</a:t>
            </a:r>
            <a:r>
              <a:rPr lang="en-US" sz="2000" i="1" u="sng" dirty="0">
                <a:solidFill>
                  <a:srgbClr val="C00000"/>
                </a:solidFill>
              </a:rPr>
              <a:t> trebuie </a:t>
            </a:r>
            <a:r>
              <a:rPr lang="en-US" sz="2000" i="1" u="sng" dirty="0" err="1">
                <a:solidFill>
                  <a:srgbClr val="C00000"/>
                </a:solidFill>
              </a:rPr>
              <a:t>sa</a:t>
            </a:r>
            <a:r>
              <a:rPr lang="en-US" sz="2000" i="1" u="sng" dirty="0">
                <a:solidFill>
                  <a:srgbClr val="C00000"/>
                </a:solidFill>
              </a:rPr>
              <a:t> </a:t>
            </a:r>
            <a:r>
              <a:rPr lang="ro-MO" sz="2000" i="1" u="sng" dirty="0">
                <a:solidFill>
                  <a:srgbClr val="C00000"/>
                </a:solidFill>
              </a:rPr>
              <a:t>găsească răspuns </a:t>
            </a:r>
            <a:r>
              <a:rPr lang="x-none" sz="2000" i="1" u="sng">
                <a:solidFill>
                  <a:srgbClr val="C00000"/>
                </a:solidFill>
              </a:rPr>
              <a:t>aceste </a:t>
            </a:r>
            <a:r>
              <a:rPr lang="x-none" sz="2000" i="1" u="sng" dirty="0">
                <a:solidFill>
                  <a:srgbClr val="C00000"/>
                </a:solidFill>
              </a:rPr>
              <a:t>întrebări</a:t>
            </a:r>
            <a:r>
              <a:rPr lang="en-US" sz="2000" i="1" u="sng" dirty="0">
                <a:solidFill>
                  <a:srgbClr val="C00000"/>
                </a:solidFill>
              </a:rPr>
              <a:t> în momentul </a:t>
            </a:r>
            <a:r>
              <a:rPr lang="en-US" sz="2000" i="1" u="sng" dirty="0" err="1">
                <a:solidFill>
                  <a:srgbClr val="C00000"/>
                </a:solidFill>
              </a:rPr>
              <a:t>în</a:t>
            </a:r>
            <a:r>
              <a:rPr lang="en-US" sz="2000" i="1" u="sng" dirty="0">
                <a:solidFill>
                  <a:srgbClr val="C00000"/>
                </a:solidFill>
              </a:rPr>
              <a:t> care</a:t>
            </a:r>
            <a:r>
              <a:rPr lang="ro-MO" sz="2000" i="1" u="sng" dirty="0">
                <a:solidFill>
                  <a:srgbClr val="C00000"/>
                </a:solidFill>
              </a:rPr>
              <a:t> dorește să inițieze afacerea</a:t>
            </a:r>
            <a:r>
              <a:rPr lang="en-US" sz="2000" i="1" u="sng" dirty="0">
                <a:solidFill>
                  <a:srgbClr val="C00000"/>
                </a:solidFill>
              </a:rPr>
              <a:t>.</a:t>
            </a:r>
          </a:p>
          <a:p>
            <a:pPr marL="342900" indent="-342900" algn="just">
              <a:buFont typeface="Wingdings" panose="05000000000000000000" pitchFamily="2" charset="2"/>
              <a:buChar char="§"/>
            </a:pPr>
            <a:r>
              <a:rPr lang="x-none" sz="2000" dirty="0">
                <a:latin typeface="Times New Roman" pitchFamily="18" charset="0"/>
                <a:cs typeface="Times New Roman" pitchFamily="18" charset="0"/>
              </a:rPr>
              <a:t>În</a:t>
            </a:r>
            <a:r>
              <a:rPr lang="en-US" sz="2000" dirty="0">
                <a:latin typeface="Times New Roman" pitchFamily="18" charset="0"/>
                <a:cs typeface="Times New Roman" pitchFamily="18" charset="0"/>
              </a:rPr>
              <a:t> </a:t>
            </a:r>
            <a:r>
              <a:rPr lang="x-none" sz="2000" dirty="0">
                <a:latin typeface="Times New Roman" pitchFamily="18" charset="0"/>
                <a:cs typeface="Times New Roman" pitchFamily="18" charset="0"/>
              </a:rPr>
              <a:t>cazul</a:t>
            </a:r>
            <a:r>
              <a:rPr lang="en-US" sz="2000" dirty="0">
                <a:latin typeface="Times New Roman" pitchFamily="18" charset="0"/>
                <a:cs typeface="Times New Roman" pitchFamily="18" charset="0"/>
              </a:rPr>
              <a:t> în care o persoană doreşte să întreprindă o </a:t>
            </a:r>
            <a:r>
              <a:rPr lang="en-US" sz="2000" i="1" dirty="0">
                <a:effectLst>
                  <a:outerShdw blurRad="38100" dist="38100" dir="2700000" algn="tl">
                    <a:srgbClr val="000000">
                      <a:alpha val="43137"/>
                    </a:srgbClr>
                  </a:outerShdw>
                </a:effectLst>
                <a:latin typeface="Times New Roman" pitchFamily="18" charset="0"/>
                <a:cs typeface="Times New Roman" pitchFamily="18" charset="0"/>
              </a:rPr>
              <a:t>acţiune</a:t>
            </a:r>
            <a:r>
              <a:rPr lang="x-none" sz="2000" i="1" dirty="0">
                <a:effectLst>
                  <a:outerShdw blurRad="38100" dist="38100" dir="2700000" algn="tl">
                    <a:srgbClr val="000000">
                      <a:alpha val="43137"/>
                    </a:srgbClr>
                  </a:outerShdw>
                </a:effectLst>
                <a:latin typeface="Times New Roman" pitchFamily="18" charset="0"/>
                <a:cs typeface="Times New Roman" pitchFamily="18" charset="0"/>
              </a:rPr>
              <a:t> </a:t>
            </a:r>
            <a:r>
              <a:rPr lang="en-US" sz="2000" i="1" dirty="0">
                <a:effectLst>
                  <a:outerShdw blurRad="38100" dist="38100" dir="2700000" algn="tl">
                    <a:srgbClr val="000000">
                      <a:alpha val="43137"/>
                    </a:srgbClr>
                  </a:outerShdw>
                </a:effectLst>
                <a:latin typeface="Times New Roman" pitchFamily="18" charset="0"/>
                <a:cs typeface="Times New Roman" pitchFamily="18" charset="0"/>
              </a:rPr>
              <a:t>corect</a:t>
            </a:r>
            <a:r>
              <a:rPr lang="x-none" sz="2000" i="1" dirty="0">
                <a:effectLst>
                  <a:outerShdw blurRad="38100" dist="38100" dir="2700000" algn="tl">
                    <a:srgbClr val="000000">
                      <a:alpha val="43137"/>
                    </a:srgbClr>
                  </a:outerShdw>
                </a:effectLst>
                <a:latin typeface="Times New Roman" pitchFamily="18" charset="0"/>
                <a:cs typeface="Times New Roman" pitchFamily="18" charset="0"/>
              </a:rPr>
              <a:t>ă</a:t>
            </a:r>
            <a:r>
              <a:rPr lang="en-US" sz="2000" dirty="0">
                <a:latin typeface="Times New Roman" pitchFamily="18" charset="0"/>
                <a:cs typeface="Times New Roman" pitchFamily="18" charset="0"/>
              </a:rPr>
              <a:t>, </a:t>
            </a:r>
            <a:r>
              <a:rPr lang="x-none" sz="2000" i="1">
                <a:effectLst>
                  <a:outerShdw blurRad="38100" dist="38100" dir="2700000" algn="tl">
                    <a:srgbClr val="000000">
                      <a:alpha val="43137"/>
                    </a:srgbClr>
                  </a:outerShdw>
                </a:effectLst>
                <a:latin typeface="Times New Roman" pitchFamily="18" charset="0"/>
                <a:cs typeface="Times New Roman" pitchFamily="18" charset="0"/>
              </a:rPr>
              <a:t>răspunsurile</a:t>
            </a:r>
            <a:r>
              <a:rPr lang="x-none" sz="2000">
                <a:latin typeface="Times New Roman" pitchFamily="18" charset="0"/>
                <a:cs typeface="Times New Roman" pitchFamily="18" charset="0"/>
              </a:rPr>
              <a:t> </a:t>
            </a:r>
            <a:r>
              <a:rPr lang="ro-MO" sz="2000" dirty="0">
                <a:latin typeface="Times New Roman" pitchFamily="18" charset="0"/>
                <a:cs typeface="Times New Roman" pitchFamily="18" charset="0"/>
              </a:rPr>
              <a:t> </a:t>
            </a:r>
            <a:r>
              <a:rPr lang="x-none" sz="2000">
                <a:latin typeface="Times New Roman" pitchFamily="18" charset="0"/>
                <a:cs typeface="Times New Roman" pitchFamily="18" charset="0"/>
              </a:rPr>
              <a:t>la </a:t>
            </a:r>
            <a:r>
              <a:rPr lang="en-US" sz="2000" dirty="0">
                <a:latin typeface="Times New Roman" pitchFamily="18" charset="0"/>
                <a:cs typeface="Times New Roman" pitchFamily="18" charset="0"/>
              </a:rPr>
              <a:t>toate </a:t>
            </a:r>
            <a:r>
              <a:rPr lang="x-none" sz="2000" dirty="0">
                <a:latin typeface="Times New Roman" pitchFamily="18" charset="0"/>
                <a:cs typeface="Times New Roman" pitchFamily="18" charset="0"/>
              </a:rPr>
              <a:t>întrebarile </a:t>
            </a:r>
            <a:r>
              <a:rPr lang="en-US" sz="2000" dirty="0">
                <a:latin typeface="Times New Roman" pitchFamily="18" charset="0"/>
                <a:cs typeface="Times New Roman" pitchFamily="18" charset="0"/>
              </a:rPr>
              <a:t>trebuie </a:t>
            </a:r>
            <a:r>
              <a:rPr lang="en-US" sz="2000" i="1" dirty="0">
                <a:effectLst>
                  <a:outerShdw blurRad="38100" dist="38100" dir="2700000" algn="tl">
                    <a:srgbClr val="000000">
                      <a:alpha val="43137"/>
                    </a:srgbClr>
                  </a:outerShdw>
                </a:effectLst>
                <a:latin typeface="Times New Roman" pitchFamily="18" charset="0"/>
                <a:cs typeface="Times New Roman" pitchFamily="18" charset="0"/>
              </a:rPr>
              <a:t>să fie clare</a:t>
            </a:r>
            <a:r>
              <a:rPr lang="en-US" sz="2000" dirty="0">
                <a:latin typeface="Times New Roman" pitchFamily="18" charset="0"/>
                <a:cs typeface="Times New Roman" pitchFamily="18" charset="0"/>
              </a:rPr>
              <a:t>. </a:t>
            </a:r>
            <a:endParaRPr lang="x-none" sz="2000" dirty="0">
              <a:latin typeface="Times New Roman" pitchFamily="18" charset="0"/>
              <a:cs typeface="Times New Roman" pitchFamily="18" charset="0"/>
            </a:endParaRPr>
          </a:p>
          <a:p>
            <a:pPr marL="342900" indent="-342900" algn="just">
              <a:buFont typeface="Wingdings" panose="05000000000000000000" pitchFamily="2" charset="2"/>
              <a:buChar char="§"/>
            </a:pPr>
            <a:r>
              <a:rPr lang="x-none" sz="2000" dirty="0">
                <a:latin typeface="Times New Roman" pitchFamily="18" charset="0"/>
                <a:cs typeface="Times New Roman" pitchFamily="18" charset="0"/>
              </a:rPr>
              <a:t> Pentru a</a:t>
            </a:r>
            <a:r>
              <a:rPr lang="en-US" sz="2000" dirty="0">
                <a:latin typeface="Times New Roman" pitchFamily="18" charset="0"/>
                <a:cs typeface="Times New Roman" pitchFamily="18" charset="0"/>
              </a:rPr>
              <a:t> identifica </a:t>
            </a:r>
            <a:r>
              <a:rPr lang="x-none" sz="2000" dirty="0">
                <a:latin typeface="Times New Roman" pitchFamily="18" charset="0"/>
                <a:cs typeface="Times New Roman" pitchFamily="18" charset="0"/>
              </a:rPr>
              <a:t>o </a:t>
            </a:r>
            <a:r>
              <a:rPr lang="x-none" sz="2000" i="1" dirty="0">
                <a:effectLst>
                  <a:outerShdw blurRad="38100" dist="38100" dir="2700000" algn="tl">
                    <a:srgbClr val="000000">
                      <a:alpha val="43137"/>
                    </a:srgbClr>
                  </a:outerShdw>
                </a:effectLst>
                <a:latin typeface="Times New Roman" pitchFamily="18" charset="0"/>
                <a:cs typeface="Times New Roman" pitchFamily="18" charset="0"/>
              </a:rPr>
              <a:t>solutie corectă</a:t>
            </a:r>
            <a:r>
              <a:rPr lang="x-none" sz="2000" dirty="0">
                <a:latin typeface="Times New Roman" pitchFamily="18" charset="0"/>
                <a:cs typeface="Times New Roman" pitchFamily="18" charset="0"/>
              </a:rPr>
              <a:t>, </a:t>
            </a:r>
            <a:r>
              <a:rPr lang="x-none" sz="2000">
                <a:latin typeface="Times New Roman" pitchFamily="18" charset="0"/>
                <a:cs typeface="Times New Roman" pitchFamily="18" charset="0"/>
              </a:rPr>
              <a:t>trebuie </a:t>
            </a:r>
            <a:r>
              <a:rPr lang="en-US" sz="2000" dirty="0">
                <a:latin typeface="Times New Roman" pitchFamily="18" charset="0"/>
                <a:cs typeface="Times New Roman" pitchFamily="18" charset="0"/>
              </a:rPr>
              <a:t>de</a:t>
            </a:r>
            <a:r>
              <a:rPr lang="ro-MO" sz="2000" dirty="0">
                <a:latin typeface="Times New Roman" pitchFamily="18" charset="0"/>
                <a:cs typeface="Times New Roman" pitchFamily="18" charset="0"/>
              </a:rPr>
              <a:t> identificat </a:t>
            </a:r>
            <a:r>
              <a:rPr lang="ro-MO" sz="2000" i="1" dirty="0">
                <a:effectLst>
                  <a:outerShdw blurRad="38100" dist="38100" dir="2700000" algn="tl">
                    <a:srgbClr val="000000">
                      <a:alpha val="43137"/>
                    </a:srgbClr>
                  </a:outerShdw>
                </a:effectLst>
                <a:latin typeface="Times New Roman" pitchFamily="18" charset="0"/>
                <a:cs typeface="Times New Roman" pitchFamily="18" charset="0"/>
              </a:rPr>
              <a:t>adevărata problemă. </a:t>
            </a:r>
          </a:p>
        </p:txBody>
      </p:sp>
    </p:spTree>
    <p:extLst>
      <p:ext uri="{BB962C8B-B14F-4D97-AF65-F5344CB8AC3E}">
        <p14:creationId xmlns:p14="http://schemas.microsoft.com/office/powerpoint/2010/main" val="1793269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863588" y="152401"/>
            <a:ext cx="7848872" cy="2339102"/>
          </a:xfrm>
          <a:prstGeom prst="rect">
            <a:avLst/>
          </a:prstGeom>
        </p:spPr>
        <p:txBody>
          <a:bodyPr wrap="square">
            <a:spAutoFit/>
          </a:bodyPr>
          <a:lstStyle/>
          <a:p>
            <a:pPr marL="342900" indent="-342900" algn="ctr"/>
            <a:r>
              <a:rPr lang="ro-MO" sz="2400" b="1" dirty="0">
                <a:solidFill>
                  <a:srgbClr val="007F52"/>
                </a:solidFill>
                <a:ea typeface="Tahoma" panose="020B0604030504040204" pitchFamily="34" charset="0"/>
                <a:cs typeface="Tahoma" panose="020B0604030504040204" pitchFamily="34" charset="0"/>
              </a:rPr>
              <a:t>IDENTIFICAREA UNEI PROBLEME</a:t>
            </a:r>
          </a:p>
          <a:p>
            <a:pPr marL="342900" indent="-342900" algn="ctr"/>
            <a:endParaRPr lang="ro-MO" b="1" dirty="0">
              <a:solidFill>
                <a:schemeClr val="accent6">
                  <a:lumMod val="75000"/>
                </a:schemeClr>
              </a:solidFill>
              <a:latin typeface="Times New Roman" pitchFamily="18" charset="0"/>
              <a:cs typeface="Times New Roman" pitchFamily="18" charset="0"/>
            </a:endParaRPr>
          </a:p>
          <a:p>
            <a:pPr marL="342900" indent="-342900" algn="just">
              <a:buFont typeface="Wingdings" panose="05000000000000000000" pitchFamily="2" charset="2"/>
              <a:buChar char="§"/>
            </a:pPr>
            <a:r>
              <a:rPr lang="en-US" sz="2000" dirty="0">
                <a:solidFill>
                  <a:schemeClr val="dk1"/>
                </a:solidFill>
                <a:latin typeface="Times New Roman" pitchFamily="18" charset="0"/>
                <a:cs typeface="Times New Roman" pitchFamily="18" charset="0"/>
              </a:rPr>
              <a:t>O problema nu poate fi rezolvata at</a:t>
            </a:r>
            <a:r>
              <a:rPr lang="x-none" sz="2000" dirty="0">
                <a:solidFill>
                  <a:schemeClr val="dk1"/>
                </a:solidFill>
                <a:latin typeface="Times New Roman" pitchFamily="18" charset="0"/>
                <a:cs typeface="Times New Roman" pitchFamily="18" charset="0"/>
              </a:rPr>
              <a:t>î</a:t>
            </a:r>
            <a:r>
              <a:rPr lang="en-US" sz="2000" dirty="0">
                <a:solidFill>
                  <a:schemeClr val="dk1"/>
                </a:solidFill>
                <a:latin typeface="Times New Roman" pitchFamily="18" charset="0"/>
                <a:cs typeface="Times New Roman" pitchFamily="18" charset="0"/>
              </a:rPr>
              <a:t>t timp</a:t>
            </a:r>
            <a:r>
              <a:rPr lang="x-none" sz="2000" dirty="0">
                <a:solidFill>
                  <a:schemeClr val="dk1"/>
                </a:solidFill>
                <a:latin typeface="Times New Roman" pitchFamily="18" charset="0"/>
                <a:cs typeface="Times New Roman" pitchFamily="18" charset="0"/>
              </a:rPr>
              <a:t>,</a:t>
            </a:r>
            <a:r>
              <a:rPr lang="en-US" sz="2000" dirty="0">
                <a:solidFill>
                  <a:schemeClr val="dk1"/>
                </a:solidFill>
                <a:latin typeface="Times New Roman" pitchFamily="18" charset="0"/>
                <a:cs typeface="Times New Roman" pitchFamily="18" charset="0"/>
              </a:rPr>
              <a:t> c</a:t>
            </a:r>
            <a:r>
              <a:rPr lang="x-none" sz="2000" dirty="0">
                <a:solidFill>
                  <a:schemeClr val="dk1"/>
                </a:solidFill>
                <a:latin typeface="Times New Roman" pitchFamily="18" charset="0"/>
                <a:cs typeface="Times New Roman" pitchFamily="18" charset="0"/>
              </a:rPr>
              <a:t>ît nu se știe </a:t>
            </a:r>
            <a:r>
              <a:rPr lang="en-US" sz="2000" dirty="0">
                <a:solidFill>
                  <a:schemeClr val="dk1"/>
                </a:solidFill>
                <a:latin typeface="Times New Roman" pitchFamily="18" charset="0"/>
                <a:cs typeface="Times New Roman" pitchFamily="18" charset="0"/>
              </a:rPr>
              <a:t>care este problema în sine.</a:t>
            </a:r>
            <a:endParaRPr lang="x-none" sz="2000" dirty="0">
              <a:solidFill>
                <a:schemeClr val="dk1"/>
              </a:solidFill>
              <a:latin typeface="Times New Roman" pitchFamily="18" charset="0"/>
              <a:cs typeface="Times New Roman" pitchFamily="18" charset="0"/>
            </a:endParaRPr>
          </a:p>
          <a:p>
            <a:pPr marL="342900" indent="-342900" algn="just">
              <a:buFont typeface="Wingdings" panose="05000000000000000000" pitchFamily="2" charset="2"/>
              <a:buChar char="§"/>
            </a:pPr>
            <a:r>
              <a:rPr lang="en-US" sz="2000" dirty="0">
                <a:solidFill>
                  <a:schemeClr val="dk1"/>
                </a:solidFill>
                <a:latin typeface="Times New Roman" pitchFamily="18" charset="0"/>
                <a:cs typeface="Times New Roman" pitchFamily="18" charset="0"/>
              </a:rPr>
              <a:t>Motivul </a:t>
            </a:r>
            <a:r>
              <a:rPr lang="x-none" sz="2000" dirty="0">
                <a:solidFill>
                  <a:schemeClr val="dk1"/>
                </a:solidFill>
                <a:latin typeface="Times New Roman" pitchFamily="18" charset="0"/>
                <a:cs typeface="Times New Roman" pitchFamily="18" charset="0"/>
              </a:rPr>
              <a:t>existenței unei probleme </a:t>
            </a:r>
            <a:r>
              <a:rPr lang="en-US" sz="2000" dirty="0">
                <a:solidFill>
                  <a:schemeClr val="dk1"/>
                </a:solidFill>
                <a:latin typeface="Times New Roman" pitchFamily="18" charset="0"/>
                <a:cs typeface="Times New Roman" pitchFamily="18" charset="0"/>
              </a:rPr>
              <a:t>nu este dificultatea </a:t>
            </a:r>
            <a:r>
              <a:rPr lang="x-none" sz="2000" dirty="0">
                <a:solidFill>
                  <a:schemeClr val="dk1"/>
                </a:solidFill>
                <a:latin typeface="Times New Roman" pitchFamily="18" charset="0"/>
                <a:cs typeface="Times New Roman" pitchFamily="18" charset="0"/>
              </a:rPr>
              <a:t>acestea </a:t>
            </a:r>
            <a:r>
              <a:rPr lang="en-US" sz="2000" dirty="0">
                <a:solidFill>
                  <a:schemeClr val="dk1"/>
                </a:solidFill>
                <a:latin typeface="Times New Roman" pitchFamily="18" charset="0"/>
                <a:cs typeface="Times New Roman" pitchFamily="18" charset="0"/>
              </a:rPr>
              <a:t>în sine, ci faptul că </a:t>
            </a:r>
            <a:r>
              <a:rPr lang="x-none" sz="2000" dirty="0">
                <a:solidFill>
                  <a:schemeClr val="dk1"/>
                </a:solidFill>
                <a:latin typeface="Times New Roman" pitchFamily="18" charset="0"/>
                <a:cs typeface="Times New Roman" pitchFamily="18" charset="0"/>
              </a:rPr>
              <a:t>noi </a:t>
            </a:r>
            <a:r>
              <a:rPr lang="en-US" sz="2000" dirty="0">
                <a:solidFill>
                  <a:schemeClr val="dk1"/>
                </a:solidFill>
                <a:latin typeface="Times New Roman" pitchFamily="18" charset="0"/>
                <a:cs typeface="Times New Roman" pitchFamily="18" charset="0"/>
              </a:rPr>
              <a:t>nu înţeleg</a:t>
            </a:r>
            <a:r>
              <a:rPr lang="x-none" sz="2000" dirty="0">
                <a:solidFill>
                  <a:schemeClr val="dk1"/>
                </a:solidFill>
                <a:latin typeface="Times New Roman" pitchFamily="18" charset="0"/>
                <a:cs typeface="Times New Roman" pitchFamily="18" charset="0"/>
              </a:rPr>
              <a:t>em</a:t>
            </a:r>
            <a:r>
              <a:rPr lang="en-US" sz="2000" dirty="0">
                <a:solidFill>
                  <a:schemeClr val="dk1"/>
                </a:solidFill>
                <a:latin typeface="Times New Roman" pitchFamily="18" charset="0"/>
                <a:cs typeface="Times New Roman" pitchFamily="18" charset="0"/>
              </a:rPr>
              <a:t> care este problema, prin urmare,</a:t>
            </a:r>
            <a:r>
              <a:rPr lang="x-none" sz="2000" dirty="0">
                <a:solidFill>
                  <a:schemeClr val="dk1"/>
                </a:solidFill>
                <a:latin typeface="Times New Roman" pitchFamily="18" charset="0"/>
                <a:cs typeface="Times New Roman" pitchFamily="18" charset="0"/>
              </a:rPr>
              <a:t> </a:t>
            </a:r>
            <a:r>
              <a:rPr lang="en-US" sz="2000" dirty="0">
                <a:solidFill>
                  <a:schemeClr val="dk1"/>
                </a:solidFill>
                <a:latin typeface="Times New Roman" pitchFamily="18" charset="0"/>
                <a:cs typeface="Times New Roman" pitchFamily="18" charset="0"/>
              </a:rPr>
              <a:t>nu put</a:t>
            </a:r>
            <a:r>
              <a:rPr lang="x-none" sz="2000" dirty="0">
                <a:solidFill>
                  <a:schemeClr val="dk1"/>
                </a:solidFill>
                <a:latin typeface="Times New Roman" pitchFamily="18" charset="0"/>
                <a:cs typeface="Times New Roman" pitchFamily="18" charset="0"/>
              </a:rPr>
              <a:t>em</a:t>
            </a:r>
            <a:r>
              <a:rPr lang="en-US" sz="2000" dirty="0">
                <a:solidFill>
                  <a:schemeClr val="dk1"/>
                </a:solidFill>
                <a:latin typeface="Times New Roman" pitchFamily="18" charset="0"/>
                <a:cs typeface="Times New Roman" pitchFamily="18" charset="0"/>
              </a:rPr>
              <a:t> identifica acţiunile corespunzătoare care urmează să fie </a:t>
            </a:r>
            <a:r>
              <a:rPr lang="en-US" sz="2400" dirty="0">
                <a:solidFill>
                  <a:schemeClr val="dk1"/>
                </a:solidFill>
              </a:rPr>
              <a:t>întreprinse.</a:t>
            </a:r>
          </a:p>
        </p:txBody>
      </p:sp>
      <p:grpSp>
        <p:nvGrpSpPr>
          <p:cNvPr id="2" name="キャンバス 14"/>
          <p:cNvGrpSpPr/>
          <p:nvPr/>
        </p:nvGrpSpPr>
        <p:grpSpPr>
          <a:xfrm>
            <a:off x="914400" y="2819400"/>
            <a:ext cx="7625335" cy="1254760"/>
            <a:chOff x="0" y="0"/>
            <a:chExt cx="5400040" cy="1254760"/>
          </a:xfrm>
        </p:grpSpPr>
        <p:sp>
          <p:nvSpPr>
            <p:cNvPr id="5" name="Rectangle 4"/>
            <p:cNvSpPr/>
            <p:nvPr/>
          </p:nvSpPr>
          <p:spPr>
            <a:xfrm>
              <a:off x="0" y="0"/>
              <a:ext cx="5400040" cy="1254760"/>
            </a:xfrm>
            <a:prstGeom prst="rect">
              <a:avLst/>
            </a:prstGeom>
            <a:noFill/>
          </p:spPr>
        </p:sp>
        <p:sp>
          <p:nvSpPr>
            <p:cNvPr id="6" name="角丸四角形 51"/>
            <p:cNvSpPr>
              <a:spLocks noChangeArrowheads="1"/>
            </p:cNvSpPr>
            <p:nvPr/>
          </p:nvSpPr>
          <p:spPr bwMode="auto">
            <a:xfrm>
              <a:off x="12700" y="6985"/>
              <a:ext cx="1424305" cy="259715"/>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Situația</a:t>
              </a:r>
              <a:r>
                <a:rPr kumimoji="0" lang="en-US" sz="1400"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 </a:t>
              </a:r>
              <a:r>
                <a:rPr kumimoji="0" lang="en-US"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Ideală</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7" name="角丸四角形 59"/>
            <p:cNvSpPr>
              <a:spLocks noChangeArrowheads="1"/>
            </p:cNvSpPr>
            <p:nvPr/>
          </p:nvSpPr>
          <p:spPr bwMode="auto">
            <a:xfrm>
              <a:off x="12700" y="996315"/>
              <a:ext cx="1424305" cy="258445"/>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RO"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Situația Curentă</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8" name="上下矢印 19"/>
            <p:cNvSpPr>
              <a:spLocks noChangeArrowheads="1"/>
            </p:cNvSpPr>
            <p:nvPr/>
          </p:nvSpPr>
          <p:spPr bwMode="auto">
            <a:xfrm>
              <a:off x="354380" y="228600"/>
              <a:ext cx="345570" cy="777108"/>
            </a:xfrm>
            <a:prstGeom prst="upDownArrow">
              <a:avLst>
                <a:gd name="adj1" fmla="val 63861"/>
                <a:gd name="adj2" fmla="val 25242"/>
              </a:avLst>
            </a:prstGeom>
            <a:solidFill>
              <a:srgbClr val="FFC000">
                <a:lumMod val="100000"/>
                <a:lumOff val="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9" name="角丸四角形 60"/>
            <p:cNvSpPr>
              <a:spLocks noChangeArrowheads="1"/>
            </p:cNvSpPr>
            <p:nvPr/>
          </p:nvSpPr>
          <p:spPr bwMode="auto">
            <a:xfrm>
              <a:off x="896092" y="478155"/>
              <a:ext cx="753110" cy="259080"/>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Lacuna</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10" name="角丸四角形 61"/>
            <p:cNvSpPr>
              <a:spLocks noChangeArrowheads="1"/>
            </p:cNvSpPr>
            <p:nvPr/>
          </p:nvSpPr>
          <p:spPr bwMode="auto">
            <a:xfrm>
              <a:off x="1958821" y="381000"/>
              <a:ext cx="1034415" cy="533400"/>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o-MO" b="1" i="0" u="none" strike="noStrike" kern="0" cap="none" spc="0" normalizeH="0" baseline="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Problema </a:t>
              </a:r>
              <a:r>
                <a:rPr kumimoji="0" lang="ro-MO"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falsă</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12" name="右矢印 23"/>
            <p:cNvSpPr>
              <a:spLocks noChangeArrowheads="1"/>
            </p:cNvSpPr>
            <p:nvPr/>
          </p:nvSpPr>
          <p:spPr bwMode="auto">
            <a:xfrm>
              <a:off x="3034674" y="469510"/>
              <a:ext cx="243205" cy="284480"/>
            </a:xfrm>
            <a:prstGeom prst="rightArrow">
              <a:avLst>
                <a:gd name="adj1" fmla="val 50000"/>
                <a:gd name="adj2" fmla="val 50000"/>
              </a:avLst>
            </a:prstGeom>
            <a:solidFill>
              <a:srgbClr val="FFC000">
                <a:lumMod val="100000"/>
                <a:lumOff val="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3" name="角丸四角形 63"/>
            <p:cNvSpPr>
              <a:spLocks noChangeArrowheads="1"/>
            </p:cNvSpPr>
            <p:nvPr/>
          </p:nvSpPr>
          <p:spPr bwMode="auto">
            <a:xfrm>
              <a:off x="3289552" y="324024"/>
              <a:ext cx="913953" cy="598805"/>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Adevărata Problemă</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14" name="角丸四角形 64"/>
            <p:cNvSpPr>
              <a:spLocks noChangeArrowheads="1"/>
            </p:cNvSpPr>
            <p:nvPr/>
          </p:nvSpPr>
          <p:spPr bwMode="auto">
            <a:xfrm>
              <a:off x="4505960" y="470535"/>
              <a:ext cx="894080" cy="256540"/>
            </a:xfrm>
            <a:prstGeom prst="roundRect">
              <a:avLst>
                <a:gd name="adj" fmla="val 16667"/>
              </a:avLst>
            </a:prstGeom>
            <a:solidFill>
              <a:srgbClr val="ED7D31">
                <a:lumMod val="100000"/>
                <a:lumOff val="0"/>
              </a:srgbClr>
            </a:solidFill>
            <a:ln w="19050">
              <a:solidFill>
                <a:sysClr val="window" lastClr="FFFFFF">
                  <a:lumMod val="100000"/>
                  <a:lumOff val="0"/>
                </a:sysClr>
              </a:solidFill>
              <a:miter lim="800000"/>
              <a:headEnd/>
              <a:tailEnd/>
            </a:ln>
          </p:spPr>
          <p:txBody>
            <a:bodyPr rot="0" vert="horz" wrap="square" lIns="91440" tIns="0" rIns="91440" bIns="0" anchor="ctr" anchorCtr="0" upright="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srgbClr val="FFFFFF"/>
                  </a:solidFill>
                  <a:effectLst/>
                  <a:uLnTx/>
                  <a:uFillTx/>
                  <a:latin typeface="Calibri" panose="020F0502020204030204" pitchFamily="34" charset="0"/>
                  <a:ea typeface="MS Mincho" panose="02020609040205080304" pitchFamily="49" charset="-128"/>
                  <a:cs typeface="Times New Roman" panose="02020603050405020304" pitchFamily="18" charset="0"/>
                </a:rPr>
                <a:t>Acţiunea</a:t>
              </a:r>
              <a:endParaRPr kumimoji="0" lang="en-US" b="0" i="0" u="none" strike="noStrike" kern="0" cap="none" spc="0" normalizeH="0" baseline="0" noProof="0" dirty="0">
                <a:ln>
                  <a:noFill/>
                </a:ln>
                <a:solidFill>
                  <a:sysClr val="windowText" lastClr="000000"/>
                </a:solidFill>
                <a:effectLst/>
                <a:uLnTx/>
                <a:uFillTx/>
                <a:latin typeface="MS PGothic" panose="020B0600070205080204" pitchFamily="34" charset="-128"/>
                <a:ea typeface="MS PGothic" panose="020B0600070205080204" pitchFamily="34" charset="-128"/>
                <a:cs typeface="MS PGothic" panose="020B0600070205080204" pitchFamily="34" charset="-128"/>
              </a:endParaRPr>
            </a:p>
          </p:txBody>
        </p:sp>
        <p:sp>
          <p:nvSpPr>
            <p:cNvPr id="15" name="右矢印 65"/>
            <p:cNvSpPr>
              <a:spLocks noChangeArrowheads="1"/>
            </p:cNvSpPr>
            <p:nvPr/>
          </p:nvSpPr>
          <p:spPr bwMode="auto">
            <a:xfrm>
              <a:off x="4240045" y="465455"/>
              <a:ext cx="242570" cy="284480"/>
            </a:xfrm>
            <a:prstGeom prst="rightArrow">
              <a:avLst>
                <a:gd name="adj1" fmla="val 50000"/>
                <a:gd name="adj2" fmla="val 50000"/>
              </a:avLst>
            </a:prstGeom>
            <a:solidFill>
              <a:srgbClr val="FFC000">
                <a:lumMod val="100000"/>
                <a:lumOff val="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grpSp>
      <p:sp>
        <p:nvSpPr>
          <p:cNvPr id="16" name="Rectangle 15"/>
          <p:cNvSpPr/>
          <p:nvPr/>
        </p:nvSpPr>
        <p:spPr>
          <a:xfrm>
            <a:off x="914400" y="4648200"/>
            <a:ext cx="7704856" cy="1785104"/>
          </a:xfrm>
          <a:prstGeom prst="rect">
            <a:avLst/>
          </a:prstGeom>
        </p:spPr>
        <p:txBody>
          <a:bodyPr wrap="square">
            <a:spAutoFit/>
          </a:bodyPr>
          <a:lstStyle/>
          <a:p>
            <a:pPr lvl="1" algn="just"/>
            <a:r>
              <a:rPr lang="x-none" sz="2200" dirty="0">
                <a:solidFill>
                  <a:schemeClr val="dk1"/>
                </a:solidFill>
              </a:rPr>
              <a:t>1</a:t>
            </a:r>
            <a:r>
              <a:rPr lang="en-US" sz="2200" dirty="0">
                <a:solidFill>
                  <a:schemeClr val="dk1"/>
                </a:solidFill>
              </a:rPr>
              <a:t>. </a:t>
            </a:r>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Clarificarea Situației Ideale</a:t>
            </a:r>
          </a:p>
          <a:p>
            <a:pPr lvl="1" algn="just"/>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2</a:t>
            </a:r>
            <a:r>
              <a:rPr lang="en-US"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 </a:t>
            </a:r>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Clarificarea Situației Curente</a:t>
            </a:r>
          </a:p>
          <a:p>
            <a:pPr lvl="1" algn="just"/>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3</a:t>
            </a:r>
            <a:r>
              <a:rPr lang="en-US"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 </a:t>
            </a:r>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Clarificarea Lacunei (Problemei)</a:t>
            </a:r>
          </a:p>
          <a:p>
            <a:pPr lvl="1" algn="just"/>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4</a:t>
            </a:r>
            <a:r>
              <a:rPr lang="en-US"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a:t>
            </a:r>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 Identificarea Adevăratei Probleme care a cauzat Lacuna </a:t>
            </a:r>
          </a:p>
          <a:p>
            <a:pPr lvl="1" algn="just"/>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5</a:t>
            </a:r>
            <a:r>
              <a:rPr lang="en-US"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a:t>
            </a:r>
            <a:r>
              <a:rPr lang="x-none" sz="2200" i="1" dirty="0">
                <a:solidFill>
                  <a:schemeClr val="dk1"/>
                </a:solidFill>
                <a:effectLst>
                  <a:outerShdw blurRad="38100" dist="38100" dir="2700000" algn="tl">
                    <a:srgbClr val="000000">
                      <a:alpha val="43137"/>
                    </a:srgbClr>
                  </a:outerShdw>
                </a:effectLst>
                <a:latin typeface="Times New Roman" pitchFamily="18" charset="0"/>
                <a:cs typeface="Times New Roman" pitchFamily="18" charset="0"/>
              </a:rPr>
              <a:t> Identificarea Acţiunii de rezolvare a Adevăratei Probleme </a:t>
            </a:r>
          </a:p>
        </p:txBody>
      </p:sp>
      <p:sp>
        <p:nvSpPr>
          <p:cNvPr id="17" name="Rectangle 16"/>
          <p:cNvSpPr/>
          <p:nvPr/>
        </p:nvSpPr>
        <p:spPr>
          <a:xfrm>
            <a:off x="914400" y="4191000"/>
            <a:ext cx="7625335" cy="461665"/>
          </a:xfrm>
          <a:prstGeom prst="rect">
            <a:avLst/>
          </a:prstGeom>
        </p:spPr>
        <p:txBody>
          <a:bodyPr wrap="square">
            <a:spAutoFit/>
          </a:bodyPr>
          <a:lstStyle/>
          <a:p>
            <a:pPr algn="just"/>
            <a:r>
              <a:rPr lang="x-none" sz="2400" u="sng">
                <a:solidFill>
                  <a:schemeClr val="dk1"/>
                </a:solidFill>
                <a:latin typeface="Times New Roman" pitchFamily="18" charset="0"/>
                <a:cs typeface="Times New Roman" pitchFamily="18" charset="0"/>
              </a:rPr>
              <a:t>Etapele identific</a:t>
            </a:r>
            <a:r>
              <a:rPr lang="ro-MO" sz="2400" u="sng" dirty="0">
                <a:solidFill>
                  <a:schemeClr val="dk1"/>
                </a:solidFill>
                <a:latin typeface="Times New Roman" pitchFamily="18" charset="0"/>
                <a:cs typeface="Times New Roman" pitchFamily="18" charset="0"/>
              </a:rPr>
              <a:t>ă</a:t>
            </a:r>
            <a:r>
              <a:rPr lang="x-none" sz="2400" u="sng">
                <a:solidFill>
                  <a:schemeClr val="dk1"/>
                </a:solidFill>
                <a:latin typeface="Times New Roman" pitchFamily="18" charset="0"/>
                <a:cs typeface="Times New Roman" pitchFamily="18" charset="0"/>
              </a:rPr>
              <a:t>rii </a:t>
            </a:r>
            <a:r>
              <a:rPr lang="x-none" sz="2400" u="sng" dirty="0">
                <a:solidFill>
                  <a:schemeClr val="dk1"/>
                </a:solidFill>
                <a:latin typeface="Times New Roman" pitchFamily="18" charset="0"/>
                <a:cs typeface="Times New Roman" pitchFamily="18" charset="0"/>
              </a:rPr>
              <a:t>și rezolvării adevăratei problem</a:t>
            </a:r>
            <a:r>
              <a:rPr lang="en-US" sz="2400" u="sng" dirty="0">
                <a:solidFill>
                  <a:schemeClr val="dk1"/>
                </a:solidFill>
                <a:latin typeface="Times New Roman" pitchFamily="18" charset="0"/>
                <a:cs typeface="Times New Roman" pitchFamily="18" charset="0"/>
              </a:rPr>
              <a:t>e:</a:t>
            </a:r>
          </a:p>
        </p:txBody>
      </p:sp>
      <p:sp>
        <p:nvSpPr>
          <p:cNvPr id="19" name="Arrow: Curved Up 18"/>
          <p:cNvSpPr/>
          <p:nvPr/>
        </p:nvSpPr>
        <p:spPr>
          <a:xfrm rot="10636113">
            <a:off x="2676139" y="2751023"/>
            <a:ext cx="3537455" cy="467885"/>
          </a:xfrm>
          <a:prstGeom prst="curvedUpArrow">
            <a:avLst/>
          </a:prstGeom>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0" name="右矢印 23"/>
          <p:cNvSpPr>
            <a:spLocks noChangeArrowheads="1"/>
          </p:cNvSpPr>
          <p:nvPr/>
        </p:nvSpPr>
        <p:spPr bwMode="auto">
          <a:xfrm>
            <a:off x="1752600" y="3200400"/>
            <a:ext cx="419627" cy="381000"/>
          </a:xfrm>
          <a:prstGeom prst="rightArrow">
            <a:avLst>
              <a:gd name="adj1" fmla="val 50000"/>
              <a:gd name="adj2" fmla="val 50000"/>
            </a:avLst>
          </a:prstGeom>
          <a:solidFill>
            <a:srgbClr val="FFC000">
              <a:lumMod val="100000"/>
              <a:lumOff val="0"/>
            </a:srgbClr>
          </a:solidFill>
          <a:ln>
            <a:noFill/>
          </a:ln>
          <a:extLst>
            <a:ext uri="{91240B29-F687-4F45-9708-019B960494DF}">
              <a14:hiddenLine xmlns:a14="http://schemas.microsoft.com/office/drawing/2010/main" w="12700">
                <a:solidFill>
                  <a:srgbClr val="000000"/>
                </a:solidFill>
                <a:miter lim="800000"/>
                <a:headEnd/>
                <a:tailEnd/>
              </a14:hiddenLine>
            </a:ext>
          </a:extLst>
        </p:spPr>
        <p:txBody>
          <a:bodyPr rot="0" vert="horz" wrap="square" lIns="91440" tIns="45720" rIns="91440" bIns="45720" anchor="ctr" anchorCtr="0" upright="1">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22" name="Not Equal 21"/>
          <p:cNvSpPr/>
          <p:nvPr/>
        </p:nvSpPr>
        <p:spPr>
          <a:xfrm>
            <a:off x="3276600" y="3352800"/>
            <a:ext cx="403710" cy="186251"/>
          </a:xfrm>
          <a:prstGeom prst="mathNotEqual">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50117294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304801"/>
            <a:ext cx="8229600" cy="609600"/>
          </a:xfrm>
          <a:ln w="38100" cmpd="dbl">
            <a:noFill/>
          </a:ln>
        </p:spPr>
        <p:txBody>
          <a:bodyPr>
            <a:normAutofit/>
          </a:bodyPr>
          <a:lstStyle/>
          <a:p>
            <a:pPr marL="342900" indent="-342900"/>
            <a:r>
              <a:rPr lang="ro-RO" sz="2400" b="1" dirty="0">
                <a:solidFill>
                  <a:srgbClr val="007F52"/>
                </a:solidFill>
                <a:latin typeface="+mn-lt"/>
                <a:ea typeface="Tahoma" panose="020B0604030504040204" pitchFamily="34" charset="0"/>
                <a:cs typeface="Tahoma" panose="020B0604030504040204" pitchFamily="34" charset="0"/>
              </a:rPr>
              <a:t>CE REPREZINTĂ UN PLAN DE AFACERI</a:t>
            </a:r>
            <a:r>
              <a:rPr lang="ru-RU" sz="2400" b="1" dirty="0">
                <a:solidFill>
                  <a:srgbClr val="007F52"/>
                </a:solidFill>
                <a:latin typeface="+mn-lt"/>
                <a:ea typeface="Tahoma" panose="020B0604030504040204" pitchFamily="34" charset="0"/>
                <a:cs typeface="Tahoma" panose="020B0604030504040204" pitchFamily="34" charset="0"/>
              </a:rPr>
              <a:t>?</a:t>
            </a:r>
            <a:r>
              <a:rPr lang="ro-RO" sz="2400" b="1" dirty="0">
                <a:solidFill>
                  <a:srgbClr val="007F52"/>
                </a:solidFill>
                <a:latin typeface="+mn-lt"/>
                <a:ea typeface="Tahoma" panose="020B0604030504040204" pitchFamily="34" charset="0"/>
                <a:cs typeface="Tahoma" panose="020B0604030504040204" pitchFamily="34" charset="0"/>
              </a:rPr>
              <a:t> </a:t>
            </a:r>
            <a:endParaRPr lang="ru-RU" sz="2400" b="1" dirty="0">
              <a:solidFill>
                <a:srgbClr val="007F52"/>
              </a:solidFill>
              <a:latin typeface="+mn-lt"/>
              <a:ea typeface="Tahoma" panose="020B0604030504040204" pitchFamily="34" charset="0"/>
              <a:cs typeface="Tahoma" panose="020B0604030504040204" pitchFamily="34" charset="0"/>
            </a:endParaRPr>
          </a:p>
        </p:txBody>
      </p:sp>
      <p:sp>
        <p:nvSpPr>
          <p:cNvPr id="9219" name="Rectangle 3"/>
          <p:cNvSpPr>
            <a:spLocks noGrp="1" noChangeArrowheads="1"/>
          </p:cNvSpPr>
          <p:nvPr>
            <p:ph idx="1"/>
          </p:nvPr>
        </p:nvSpPr>
        <p:spPr>
          <a:xfrm>
            <a:off x="381000" y="1066800"/>
            <a:ext cx="8229600" cy="4400550"/>
          </a:xfrm>
          <a:ln w="38100" cmpd="dbl">
            <a:noFill/>
          </a:ln>
        </p:spPr>
        <p:txBody>
          <a:bodyPr>
            <a:normAutofit lnSpcReduction="10000"/>
          </a:bodyPr>
          <a:lstStyle/>
          <a:p>
            <a:pPr marL="609600" indent="-609600" eaLnBrk="1" hangingPunct="1">
              <a:lnSpc>
                <a:spcPct val="80000"/>
              </a:lnSpc>
              <a:buNone/>
            </a:pPr>
            <a:endParaRPr lang="ro-RO" sz="2000" dirty="0"/>
          </a:p>
          <a:p>
            <a:pPr marL="609600" indent="-609600" eaLnBrk="1" hangingPunct="1">
              <a:lnSpc>
                <a:spcPct val="80000"/>
              </a:lnSpc>
              <a:buClr>
                <a:schemeClr val="tx1"/>
              </a:buClr>
              <a:buFont typeface="Wingdings" pitchFamily="2" charset="2"/>
              <a:buChar char="q"/>
            </a:pPr>
            <a:r>
              <a:rPr lang="ro-RO" sz="2400" dirty="0">
                <a:latin typeface="Arial" pitchFamily="34" charset="0"/>
                <a:cs typeface="Arial" pitchFamily="34" charset="0"/>
              </a:rPr>
              <a:t>Planul de afaceri este un document confidenţial in care sunt </a:t>
            </a:r>
            <a:r>
              <a:rPr lang="en-US" sz="2400" dirty="0">
                <a:latin typeface="Arial" pitchFamily="34" charset="0"/>
                <a:cs typeface="Arial" pitchFamily="34" charset="0"/>
              </a:rPr>
              <a:t>de</a:t>
            </a:r>
            <a:r>
              <a:rPr lang="ro-RO" sz="2400" dirty="0">
                <a:latin typeface="Arial" pitchFamily="34" charset="0"/>
                <a:cs typeface="Arial" pitchFamily="34" charset="0"/>
              </a:rPr>
              <a:t>scrise obiectivele şi scopurile întreprinderii, justificând în detalii modalităţile de atingere a acestora.</a:t>
            </a:r>
          </a:p>
          <a:p>
            <a:pPr marL="609600" indent="-609600" eaLnBrk="1" hangingPunct="1">
              <a:lnSpc>
                <a:spcPct val="80000"/>
              </a:lnSpc>
              <a:buFont typeface="Wingdings" pitchFamily="2" charset="2"/>
              <a:buNone/>
            </a:pPr>
            <a:endParaRPr lang="ro-RO" sz="2400" dirty="0">
              <a:latin typeface="Arial" pitchFamily="34" charset="0"/>
              <a:cs typeface="Arial" pitchFamily="34" charset="0"/>
            </a:endParaRPr>
          </a:p>
          <a:p>
            <a:pPr marL="609600" indent="-609600" eaLnBrk="1" hangingPunct="1">
              <a:lnSpc>
                <a:spcPct val="80000"/>
              </a:lnSpc>
              <a:buClr>
                <a:schemeClr val="tx1"/>
              </a:buClr>
              <a:buFont typeface="Wingdings" pitchFamily="2" charset="2"/>
              <a:buChar char="q"/>
            </a:pPr>
            <a:r>
              <a:rPr lang="ro-RO" sz="2400" dirty="0">
                <a:latin typeface="Arial" pitchFamily="34" charset="0"/>
                <a:cs typeface="Arial" pitchFamily="34" charset="0"/>
              </a:rPr>
              <a:t>În planul de afaceri, de regulă, se găseşte răspunsul la următoarele întrebări:</a:t>
            </a:r>
          </a:p>
          <a:p>
            <a:pPr marL="990600" lvl="1" indent="-533400" eaLnBrk="1" hangingPunct="1">
              <a:lnSpc>
                <a:spcPct val="80000"/>
              </a:lnSpc>
              <a:buClr>
                <a:schemeClr val="tx1"/>
              </a:buClr>
              <a:buFont typeface="Wingdings" pitchFamily="2" charset="2"/>
              <a:buAutoNum type="arabicPeriod"/>
            </a:pPr>
            <a:r>
              <a:rPr lang="ro-RO" sz="2400" b="1" dirty="0">
                <a:solidFill>
                  <a:srgbClr val="0000FF"/>
                </a:solidFill>
                <a:latin typeface="Arial" pitchFamily="34" charset="0"/>
                <a:cs typeface="Arial" pitchFamily="34" charset="0"/>
              </a:rPr>
              <a:t>Ce</a:t>
            </a:r>
            <a:r>
              <a:rPr lang="ro-RO" sz="2400" dirty="0">
                <a:latin typeface="Arial" pitchFamily="34" charset="0"/>
                <a:cs typeface="Arial" pitchFamily="34" charset="0"/>
              </a:rPr>
              <a:t> reprezintă afacerea in prezent şi ce vrem sa se obţinem pe viitor? </a:t>
            </a:r>
          </a:p>
          <a:p>
            <a:pPr marL="990600" lvl="1" indent="-533400" eaLnBrk="1" hangingPunct="1">
              <a:lnSpc>
                <a:spcPct val="80000"/>
              </a:lnSpc>
              <a:buClr>
                <a:schemeClr val="tx1"/>
              </a:buClr>
              <a:buFont typeface="Wingdings" pitchFamily="2" charset="2"/>
              <a:buAutoNum type="arabicPeriod"/>
            </a:pPr>
            <a:r>
              <a:rPr lang="ro-RO" sz="2400" b="1" dirty="0">
                <a:solidFill>
                  <a:srgbClr val="0000FF"/>
                </a:solidFill>
                <a:latin typeface="Arial" pitchFamily="34" charset="0"/>
                <a:cs typeface="Arial" pitchFamily="34" charset="0"/>
              </a:rPr>
              <a:t>Cum</a:t>
            </a:r>
            <a:r>
              <a:rPr lang="ro-RO" sz="2400" dirty="0">
                <a:solidFill>
                  <a:srgbClr val="0000FF"/>
                </a:solidFill>
                <a:latin typeface="Arial" pitchFamily="34" charset="0"/>
                <a:cs typeface="Arial" pitchFamily="34" charset="0"/>
              </a:rPr>
              <a:t> </a:t>
            </a:r>
            <a:r>
              <a:rPr lang="ro-RO" sz="2400" b="1" dirty="0">
                <a:solidFill>
                  <a:srgbClr val="0000FF"/>
                </a:solidFill>
                <a:latin typeface="Arial" pitchFamily="34" charset="0"/>
                <a:cs typeface="Arial" pitchFamily="34" charset="0"/>
              </a:rPr>
              <a:t>şi când</a:t>
            </a:r>
            <a:r>
              <a:rPr lang="ro-RO" sz="2400" dirty="0">
                <a:latin typeface="Arial" pitchFamily="34" charset="0"/>
                <a:cs typeface="Arial" pitchFamily="34" charset="0"/>
              </a:rPr>
              <a:t> se va realiza obiectivul propus?</a:t>
            </a:r>
          </a:p>
          <a:p>
            <a:pPr marL="990600" lvl="1" indent="-533400" eaLnBrk="1" hangingPunct="1">
              <a:lnSpc>
                <a:spcPct val="80000"/>
              </a:lnSpc>
              <a:buClr>
                <a:schemeClr val="tx1"/>
              </a:buClr>
              <a:buFont typeface="Wingdings" pitchFamily="2" charset="2"/>
              <a:buAutoNum type="arabicPeriod"/>
            </a:pPr>
            <a:r>
              <a:rPr lang="ro-RO" sz="2400" b="1" dirty="0">
                <a:solidFill>
                  <a:srgbClr val="0000FF"/>
                </a:solidFill>
                <a:latin typeface="Arial" pitchFamily="34" charset="0"/>
                <a:cs typeface="Arial" pitchFamily="34" charset="0"/>
              </a:rPr>
              <a:t>Cine şi cum</a:t>
            </a:r>
            <a:r>
              <a:rPr lang="ro-RO" sz="2400" b="1" dirty="0">
                <a:latin typeface="Arial" pitchFamily="34" charset="0"/>
                <a:cs typeface="Arial" pitchFamily="34" charset="0"/>
              </a:rPr>
              <a:t> </a:t>
            </a:r>
            <a:r>
              <a:rPr lang="ro-RO" sz="2400" dirty="0">
                <a:latin typeface="Arial" pitchFamily="34" charset="0"/>
                <a:cs typeface="Arial" pitchFamily="34" charset="0"/>
              </a:rPr>
              <a:t>îl</a:t>
            </a:r>
            <a:r>
              <a:rPr lang="ro-RO" sz="2400" b="1" dirty="0">
                <a:latin typeface="Arial" pitchFamily="34" charset="0"/>
                <a:cs typeface="Arial" pitchFamily="34" charset="0"/>
              </a:rPr>
              <a:t> </a:t>
            </a:r>
            <a:r>
              <a:rPr lang="ro-RO" sz="2400" dirty="0">
                <a:latin typeface="Arial" pitchFamily="34" charset="0"/>
                <a:cs typeface="Arial" pitchFamily="34" charset="0"/>
              </a:rPr>
              <a:t>va realiza?</a:t>
            </a:r>
          </a:p>
          <a:p>
            <a:pPr marL="990600" lvl="1" indent="-533400" eaLnBrk="1" hangingPunct="1">
              <a:lnSpc>
                <a:spcPct val="80000"/>
              </a:lnSpc>
              <a:buClr>
                <a:schemeClr val="tx1"/>
              </a:buClr>
              <a:buFont typeface="Wingdings" pitchFamily="2" charset="2"/>
              <a:buAutoNum type="arabicPeriod"/>
            </a:pPr>
            <a:r>
              <a:rPr lang="ro-RO" sz="2400" b="1" dirty="0">
                <a:solidFill>
                  <a:srgbClr val="0000FF"/>
                </a:solidFill>
                <a:latin typeface="Arial" pitchFamily="34" charset="0"/>
                <a:cs typeface="Arial" pitchFamily="34" charset="0"/>
              </a:rPr>
              <a:t>De care şi câte</a:t>
            </a:r>
            <a:r>
              <a:rPr lang="ro-RO" sz="2400" b="1" dirty="0">
                <a:latin typeface="Arial" pitchFamily="34" charset="0"/>
                <a:cs typeface="Arial" pitchFamily="34" charset="0"/>
              </a:rPr>
              <a:t> </a:t>
            </a:r>
            <a:r>
              <a:rPr lang="ro-RO" sz="2400" dirty="0">
                <a:latin typeface="Arial" pitchFamily="34" charset="0"/>
                <a:cs typeface="Arial" pitchFamily="34" charset="0"/>
              </a:rPr>
              <a:t>resurse este nevoie pentru aceasta</a:t>
            </a:r>
            <a:r>
              <a:rPr lang="ro-RO" sz="2000" dirty="0">
                <a:latin typeface="Arial" pitchFamily="34" charset="0"/>
                <a:cs typeface="Arial" pitchFamily="34" charset="0"/>
              </a:rPr>
              <a:t>? </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0"/>
            <a:ext cx="8229600" cy="746125"/>
          </a:xfrm>
          <a:ln w="38100" cmpd="dbl">
            <a:noFill/>
          </a:ln>
        </p:spPr>
        <p:txBody>
          <a:bodyPr>
            <a:normAutofit/>
          </a:bodyPr>
          <a:lstStyle/>
          <a:p>
            <a:pPr algn="ctr" eaLnBrk="1" hangingPunct="1"/>
            <a:r>
              <a:rPr lang="ro-RO" sz="2400" b="1" dirty="0">
                <a:solidFill>
                  <a:srgbClr val="007F52"/>
                </a:solidFill>
                <a:latin typeface="+mn-lt"/>
                <a:ea typeface="Tahoma" panose="020B0604030504040204" pitchFamily="34" charset="0"/>
                <a:cs typeface="Tahoma" panose="020B0604030504040204" pitchFamily="34" charset="0"/>
              </a:rPr>
              <a:t>SCOPUL ELABORĂRII PLANULUI DE AFACERI  </a:t>
            </a:r>
            <a:endParaRPr lang="ru-RU" sz="2400" b="1" dirty="0">
              <a:solidFill>
                <a:srgbClr val="007F52"/>
              </a:solidFill>
              <a:latin typeface="+mn-lt"/>
              <a:ea typeface="Tahoma" panose="020B0604030504040204" pitchFamily="34" charset="0"/>
              <a:cs typeface="Tahoma" panose="020B0604030504040204" pitchFamily="34" charset="0"/>
            </a:endParaRPr>
          </a:p>
        </p:txBody>
      </p:sp>
      <p:sp>
        <p:nvSpPr>
          <p:cNvPr id="19459" name="Rectangle 3"/>
          <p:cNvSpPr>
            <a:spLocks noGrp="1" noChangeArrowheads="1"/>
          </p:cNvSpPr>
          <p:nvPr>
            <p:ph idx="1"/>
          </p:nvPr>
        </p:nvSpPr>
        <p:spPr>
          <a:xfrm>
            <a:off x="457200" y="685800"/>
            <a:ext cx="8153400" cy="5486400"/>
          </a:xfrm>
          <a:ln w="38100" cmpd="dbl">
            <a:noFill/>
          </a:ln>
        </p:spPr>
        <p:txBody>
          <a:bodyPr>
            <a:normAutofit fontScale="85000" lnSpcReduction="20000"/>
          </a:bodyPr>
          <a:lstStyle/>
          <a:p>
            <a:pPr eaLnBrk="1" hangingPunct="1">
              <a:lnSpc>
                <a:spcPct val="80000"/>
              </a:lnSpc>
              <a:buFont typeface="Wingdings" pitchFamily="2" charset="2"/>
              <a:buNone/>
            </a:pPr>
            <a:r>
              <a:rPr lang="ro-RO" sz="2400" dirty="0"/>
              <a:t>Planul de afaceri se elaborează in următoarele cazuri:</a:t>
            </a:r>
            <a:endParaRPr lang="ro-RO" sz="2400" b="1" dirty="0"/>
          </a:p>
          <a:p>
            <a:pPr eaLnBrk="1" hangingPunct="1"/>
            <a:r>
              <a:rPr lang="ro-RO" sz="2000" b="1" dirty="0"/>
              <a:t>La inițierea /dezvoltarea afacerii - </a:t>
            </a:r>
            <a:r>
              <a:rPr lang="ro-RO" sz="2000" dirty="0"/>
              <a:t>pentru a stabili un plan de acţiuni care permite să fie evaluată situaţia inițială și să se analizeze perspectivele, identificând mijloacele necesare (financiare, materiale și umane) și stabilind din timp căile de atingere a scopului. </a:t>
            </a:r>
            <a:endParaRPr lang="ro-RO" sz="2000" b="1" dirty="0"/>
          </a:p>
          <a:p>
            <a:pPr eaLnBrk="1" hangingPunct="1"/>
            <a:r>
              <a:rPr lang="ro-RO" sz="2000" b="1" dirty="0"/>
              <a:t>Pentru a obţine un credit bancar - </a:t>
            </a:r>
            <a:r>
              <a:rPr lang="ro-RO" sz="2000" dirty="0"/>
              <a:t>prezentarea planului de afaceri este o condiţie obligatorie a instituţii financiare. Înainte să ofere creditul, banca evaluează perspectivele dezvoltării afacerii, precum şi şansele rambursării fără probleme a sumei împrumutate.</a:t>
            </a:r>
            <a:endParaRPr lang="ro-RO" sz="2000" b="1" dirty="0"/>
          </a:p>
          <a:p>
            <a:pPr eaLnBrk="1" hangingPunct="1"/>
            <a:r>
              <a:rPr lang="ro-RO" sz="2000" b="1" dirty="0"/>
              <a:t>Pentru a atrage investiţii - </a:t>
            </a:r>
            <a:r>
              <a:rPr lang="ro-RO" sz="2000" dirty="0"/>
              <a:t>orice investitor, înainte de a efectua investiţii, va analiza situaţia la întreprinderea in care investeşte pentru a evalua profitabilitatea ori viabilitatea investiției.</a:t>
            </a:r>
          </a:p>
          <a:p>
            <a:pPr eaLnBrk="1" hangingPunct="1">
              <a:lnSpc>
                <a:spcPct val="80000"/>
              </a:lnSpc>
            </a:pPr>
            <a:r>
              <a:rPr lang="ro-RO" sz="2000" b="1" dirty="0"/>
              <a:t>Beneficiarii planului de afaceri: </a:t>
            </a:r>
          </a:p>
          <a:p>
            <a:pPr lvl="2" eaLnBrk="1" hangingPunct="1">
              <a:lnSpc>
                <a:spcPct val="90000"/>
              </a:lnSpc>
            </a:pPr>
            <a:r>
              <a:rPr lang="ro-RO" sz="2000" dirty="0"/>
              <a:t> Antreprenorii/Proprietarii;	</a:t>
            </a:r>
          </a:p>
          <a:p>
            <a:pPr lvl="2" eaLnBrk="1" hangingPunct="1">
              <a:lnSpc>
                <a:spcPct val="90000"/>
              </a:lnSpc>
            </a:pPr>
            <a:r>
              <a:rPr lang="ro-RO" sz="2000" dirty="0"/>
              <a:t> Managerii; </a:t>
            </a:r>
          </a:p>
          <a:p>
            <a:pPr lvl="2" eaLnBrk="1" hangingPunct="1">
              <a:lnSpc>
                <a:spcPct val="90000"/>
              </a:lnSpc>
            </a:pPr>
            <a:r>
              <a:rPr lang="ro-RO" sz="2000" dirty="0"/>
              <a:t> Bancherii;</a:t>
            </a:r>
          </a:p>
          <a:p>
            <a:pPr lvl="2" eaLnBrk="1" hangingPunct="1">
              <a:lnSpc>
                <a:spcPct val="90000"/>
              </a:lnSpc>
            </a:pPr>
            <a:r>
              <a:rPr lang="ro-RO" sz="2000" dirty="0"/>
              <a:t> Investitorii.	</a:t>
            </a:r>
          </a:p>
          <a:p>
            <a:pPr lvl="2" eaLnBrk="1" hangingPunct="1">
              <a:lnSpc>
                <a:spcPct val="90000"/>
              </a:lnSpc>
              <a:buNone/>
            </a:pPr>
            <a:endParaRPr lang="ru-RU" sz="2000" b="1" dirty="0"/>
          </a:p>
          <a:p>
            <a:pPr lvl="2" eaLnBrk="1" hangingPunct="1">
              <a:lnSpc>
                <a:spcPct val="90000"/>
              </a:lnSpc>
            </a:pPr>
            <a:endParaRPr lang="ro-RO" sz="1400" dirty="0"/>
          </a:p>
          <a:p>
            <a:pPr lvl="2" eaLnBrk="1" hangingPunct="1">
              <a:lnSpc>
                <a:spcPct val="90000"/>
              </a:lnSpc>
              <a:buNone/>
            </a:pPr>
            <a:r>
              <a:rPr lang="ro-RO" sz="1400" dirty="0"/>
              <a:t>  </a:t>
            </a:r>
          </a:p>
          <a:p>
            <a:pPr lvl="2" eaLnBrk="1" hangingPunct="1">
              <a:lnSpc>
                <a:spcPct val="90000"/>
              </a:lnSpc>
              <a:buNone/>
            </a:pPr>
            <a:r>
              <a:rPr lang="ro-RO" sz="1400" dirty="0"/>
              <a:t> </a:t>
            </a:r>
          </a:p>
          <a:p>
            <a:pPr lvl="2" eaLnBrk="1" hangingPunct="1">
              <a:lnSpc>
                <a:spcPct val="90000"/>
              </a:lnSpc>
              <a:buNone/>
            </a:pPr>
            <a:r>
              <a:rPr lang="ro-RO" sz="1400" dirty="0"/>
              <a:t> </a:t>
            </a:r>
            <a:endParaRPr lang="ru-RU" sz="1400" b="1"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fill="hold"/>
                                        <p:tgtEl>
                                          <p:spTgt spid="19458"/>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19458"/>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19458"/>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19458"/>
                                        </p:tgtEl>
                                        <p:attrNameLst>
                                          <p:attrName>ppt_y</p:attrName>
                                        </p:attrNameLst>
                                      </p:cBhvr>
                                      <p:tavLst>
                                        <p:tav tm="0">
                                          <p:val>
                                            <p:strVal val="#ppt_y"/>
                                          </p:val>
                                        </p:tav>
                                        <p:tav tm="100000">
                                          <p:val>
                                            <p:strVal val="#ppt_y"/>
                                          </p:val>
                                        </p:tav>
                                      </p:tavLst>
                                    </p:anim>
                                  </p:childTnLst>
                                </p:cTn>
                              </p:par>
                            </p:childTnLst>
                          </p:cTn>
                        </p:par>
                      </p:childTnLst>
                    </p:cTn>
                  </p:par>
                  <p:par>
                    <p:cTn id="11" fill="hold" nodeType="clickPar">
                      <p:stCondLst>
                        <p:cond delay="indefinite"/>
                      </p:stCondLst>
                      <p:childTnLst>
                        <p:par>
                          <p:cTn id="12" fill="hold" nodeType="withGroup">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19459">
                                            <p:txEl>
                                              <p:pRg st="0" end="0"/>
                                            </p:txEl>
                                          </p:spTgt>
                                        </p:tgtEl>
                                        <p:attrNameLst>
                                          <p:attrName>style.visibility</p:attrName>
                                        </p:attrNameLst>
                                      </p:cBhvr>
                                      <p:to>
                                        <p:strVal val="visible"/>
                                      </p:to>
                                    </p:set>
                                    <p:anim calcmode="lin" valueType="num">
                                      <p:cBhvr>
                                        <p:cTn id="15" dur="500" fill="hold"/>
                                        <p:tgtEl>
                                          <p:spTgt spid="19459">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19459">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19459">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19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19459">
                                            <p:txEl>
                                              <p:pRg st="1" end="1"/>
                                            </p:txEl>
                                          </p:spTgt>
                                        </p:tgtEl>
                                        <p:attrNameLst>
                                          <p:attrName>style.visibility</p:attrName>
                                        </p:attrNameLst>
                                      </p:cBhvr>
                                      <p:to>
                                        <p:strVal val="visible"/>
                                      </p:to>
                                    </p:set>
                                    <p:anim calcmode="lin" valueType="num">
                                      <p:cBhvr>
                                        <p:cTn id="23" dur="500" fill="hold"/>
                                        <p:tgtEl>
                                          <p:spTgt spid="19459">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19459">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19459">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19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39" presetClass="entr" presetSubtype="0" accel="100000" fill="hold" grpId="0" nodeType="clickEffect">
                                  <p:stCondLst>
                                    <p:cond delay="0"/>
                                  </p:stCondLst>
                                  <p:childTnLst>
                                    <p:set>
                                      <p:cBhvr>
                                        <p:cTn id="30" dur="1" fill="hold">
                                          <p:stCondLst>
                                            <p:cond delay="0"/>
                                          </p:stCondLst>
                                        </p:cTn>
                                        <p:tgtEl>
                                          <p:spTgt spid="19459">
                                            <p:txEl>
                                              <p:pRg st="2" end="2"/>
                                            </p:txEl>
                                          </p:spTgt>
                                        </p:tgtEl>
                                        <p:attrNameLst>
                                          <p:attrName>style.visibility</p:attrName>
                                        </p:attrNameLst>
                                      </p:cBhvr>
                                      <p:to>
                                        <p:strVal val="visible"/>
                                      </p:to>
                                    </p:set>
                                    <p:anim calcmode="lin" valueType="num">
                                      <p:cBhvr>
                                        <p:cTn id="31" dur="500" fill="hold"/>
                                        <p:tgtEl>
                                          <p:spTgt spid="19459">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32" dur="500" fill="hold"/>
                                        <p:tgtEl>
                                          <p:spTgt spid="19459">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33" dur="500" fill="hold"/>
                                        <p:tgtEl>
                                          <p:spTgt spid="19459">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34" dur="500" fill="hold"/>
                                        <p:tgtEl>
                                          <p:spTgt spid="19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5" fill="hold" nodeType="clickPar">
                      <p:stCondLst>
                        <p:cond delay="indefinite"/>
                      </p:stCondLst>
                      <p:childTnLst>
                        <p:par>
                          <p:cTn id="36" fill="hold" nodeType="withGroup">
                            <p:stCondLst>
                              <p:cond delay="0"/>
                            </p:stCondLst>
                            <p:childTnLst>
                              <p:par>
                                <p:cTn id="37" presetID="39" presetClass="entr" presetSubtype="0" accel="100000" fill="hold" grpId="0" nodeType="clickEffect">
                                  <p:stCondLst>
                                    <p:cond delay="0"/>
                                  </p:stCondLst>
                                  <p:childTnLst>
                                    <p:set>
                                      <p:cBhvr>
                                        <p:cTn id="38" dur="1" fill="hold">
                                          <p:stCondLst>
                                            <p:cond delay="0"/>
                                          </p:stCondLst>
                                        </p:cTn>
                                        <p:tgtEl>
                                          <p:spTgt spid="19459">
                                            <p:txEl>
                                              <p:pRg st="3" end="3"/>
                                            </p:txEl>
                                          </p:spTgt>
                                        </p:tgtEl>
                                        <p:attrNameLst>
                                          <p:attrName>style.visibility</p:attrName>
                                        </p:attrNameLst>
                                      </p:cBhvr>
                                      <p:to>
                                        <p:strVal val="visible"/>
                                      </p:to>
                                    </p:set>
                                    <p:anim calcmode="lin" valueType="num">
                                      <p:cBhvr>
                                        <p:cTn id="39" dur="500" fill="hold"/>
                                        <p:tgtEl>
                                          <p:spTgt spid="19459">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0" dur="500" fill="hold"/>
                                        <p:tgtEl>
                                          <p:spTgt spid="19459">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1" dur="500" fill="hold"/>
                                        <p:tgtEl>
                                          <p:spTgt spid="19459">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2" dur="500" fill="hold"/>
                                        <p:tgtEl>
                                          <p:spTgt spid="19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9" presetClass="entr" presetSubtype="0" accel="100000" fill="hold" grpId="0" nodeType="clickEffect">
                                  <p:stCondLst>
                                    <p:cond delay="0"/>
                                  </p:stCondLst>
                                  <p:childTnLst>
                                    <p:set>
                                      <p:cBhvr>
                                        <p:cTn id="46" dur="1" fill="hold">
                                          <p:stCondLst>
                                            <p:cond delay="0"/>
                                          </p:stCondLst>
                                        </p:cTn>
                                        <p:tgtEl>
                                          <p:spTgt spid="19459">
                                            <p:txEl>
                                              <p:pRg st="4" end="4"/>
                                            </p:txEl>
                                          </p:spTgt>
                                        </p:tgtEl>
                                        <p:attrNameLst>
                                          <p:attrName>style.visibility</p:attrName>
                                        </p:attrNameLst>
                                      </p:cBhvr>
                                      <p:to>
                                        <p:strVal val="visible"/>
                                      </p:to>
                                    </p:set>
                                    <p:anim calcmode="lin" valueType="num">
                                      <p:cBhvr>
                                        <p:cTn id="47" dur="500" fill="hold"/>
                                        <p:tgtEl>
                                          <p:spTgt spid="19459">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8" dur="500" fill="hold"/>
                                        <p:tgtEl>
                                          <p:spTgt spid="19459">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9" dur="500" fill="hold"/>
                                        <p:tgtEl>
                                          <p:spTgt spid="19459">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0" dur="500" fill="hold"/>
                                        <p:tgtEl>
                                          <p:spTgt spid="19459">
                                            <p:txEl>
                                              <p:pRg st="4" end="4"/>
                                            </p:txEl>
                                          </p:spTgt>
                                        </p:tgtEl>
                                        <p:attrNameLst>
                                          <p:attrName>ppt_y</p:attrName>
                                        </p:attrNameLst>
                                      </p:cBhvr>
                                      <p:tavLst>
                                        <p:tav tm="0">
                                          <p:val>
                                            <p:strVal val="#ppt_y"/>
                                          </p:val>
                                        </p:tav>
                                        <p:tav tm="100000">
                                          <p:val>
                                            <p:strVal val="#ppt_y"/>
                                          </p:val>
                                        </p:tav>
                                      </p:tavLst>
                                    </p:anim>
                                  </p:childTnLst>
                                </p:cTn>
                              </p:par>
                              <p:par>
                                <p:cTn id="51" presetID="39" presetClass="entr" presetSubtype="0" accel="100000" fill="hold" grpId="0" nodeType="withEffect">
                                  <p:stCondLst>
                                    <p:cond delay="0"/>
                                  </p:stCondLst>
                                  <p:childTnLst>
                                    <p:set>
                                      <p:cBhvr>
                                        <p:cTn id="52" dur="1" fill="hold">
                                          <p:stCondLst>
                                            <p:cond delay="0"/>
                                          </p:stCondLst>
                                        </p:cTn>
                                        <p:tgtEl>
                                          <p:spTgt spid="19459">
                                            <p:txEl>
                                              <p:pRg st="5" end="5"/>
                                            </p:txEl>
                                          </p:spTgt>
                                        </p:tgtEl>
                                        <p:attrNameLst>
                                          <p:attrName>style.visibility</p:attrName>
                                        </p:attrNameLst>
                                      </p:cBhvr>
                                      <p:to>
                                        <p:strVal val="visible"/>
                                      </p:to>
                                    </p:set>
                                    <p:anim calcmode="lin" valueType="num">
                                      <p:cBhvr>
                                        <p:cTn id="53" dur="500" fill="hold"/>
                                        <p:tgtEl>
                                          <p:spTgt spid="19459">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4" dur="500" fill="hold"/>
                                        <p:tgtEl>
                                          <p:spTgt spid="19459">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5" dur="500" fill="hold"/>
                                        <p:tgtEl>
                                          <p:spTgt spid="19459">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56" dur="500" fill="hold"/>
                                        <p:tgtEl>
                                          <p:spTgt spid="19459">
                                            <p:txEl>
                                              <p:pRg st="5" end="5"/>
                                            </p:txEl>
                                          </p:spTgt>
                                        </p:tgtEl>
                                        <p:attrNameLst>
                                          <p:attrName>ppt_y</p:attrName>
                                        </p:attrNameLst>
                                      </p:cBhvr>
                                      <p:tavLst>
                                        <p:tav tm="0">
                                          <p:val>
                                            <p:strVal val="#ppt_y"/>
                                          </p:val>
                                        </p:tav>
                                        <p:tav tm="100000">
                                          <p:val>
                                            <p:strVal val="#ppt_y"/>
                                          </p:val>
                                        </p:tav>
                                      </p:tavLst>
                                    </p:anim>
                                  </p:childTnLst>
                                </p:cTn>
                              </p:par>
                              <p:par>
                                <p:cTn id="57" presetID="39" presetClass="entr" presetSubtype="0" accel="100000" fill="hold" grpId="0" nodeType="withEffect">
                                  <p:stCondLst>
                                    <p:cond delay="0"/>
                                  </p:stCondLst>
                                  <p:childTnLst>
                                    <p:set>
                                      <p:cBhvr>
                                        <p:cTn id="58" dur="1" fill="hold">
                                          <p:stCondLst>
                                            <p:cond delay="0"/>
                                          </p:stCondLst>
                                        </p:cTn>
                                        <p:tgtEl>
                                          <p:spTgt spid="19459">
                                            <p:txEl>
                                              <p:pRg st="6" end="6"/>
                                            </p:txEl>
                                          </p:spTgt>
                                        </p:tgtEl>
                                        <p:attrNameLst>
                                          <p:attrName>style.visibility</p:attrName>
                                        </p:attrNameLst>
                                      </p:cBhvr>
                                      <p:to>
                                        <p:strVal val="visible"/>
                                      </p:to>
                                    </p:set>
                                    <p:anim calcmode="lin" valueType="num">
                                      <p:cBhvr>
                                        <p:cTn id="59" dur="500" fill="hold"/>
                                        <p:tgtEl>
                                          <p:spTgt spid="19459">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0" dur="500" fill="hold"/>
                                        <p:tgtEl>
                                          <p:spTgt spid="19459">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1" dur="500" fill="hold"/>
                                        <p:tgtEl>
                                          <p:spTgt spid="19459">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2" dur="500" fill="hold"/>
                                        <p:tgtEl>
                                          <p:spTgt spid="19459">
                                            <p:txEl>
                                              <p:pRg st="6" end="6"/>
                                            </p:txEl>
                                          </p:spTgt>
                                        </p:tgtEl>
                                        <p:attrNameLst>
                                          <p:attrName>ppt_y</p:attrName>
                                        </p:attrNameLst>
                                      </p:cBhvr>
                                      <p:tavLst>
                                        <p:tav tm="0">
                                          <p:val>
                                            <p:strVal val="#ppt_y"/>
                                          </p:val>
                                        </p:tav>
                                        <p:tav tm="100000">
                                          <p:val>
                                            <p:strVal val="#ppt_y"/>
                                          </p:val>
                                        </p:tav>
                                      </p:tavLst>
                                    </p:anim>
                                  </p:childTnLst>
                                </p:cTn>
                              </p:par>
                              <p:par>
                                <p:cTn id="63" presetID="39" presetClass="entr" presetSubtype="0" accel="100000" fill="hold" grpId="0" nodeType="withEffect">
                                  <p:stCondLst>
                                    <p:cond delay="0"/>
                                  </p:stCondLst>
                                  <p:childTnLst>
                                    <p:set>
                                      <p:cBhvr>
                                        <p:cTn id="64" dur="1" fill="hold">
                                          <p:stCondLst>
                                            <p:cond delay="0"/>
                                          </p:stCondLst>
                                        </p:cTn>
                                        <p:tgtEl>
                                          <p:spTgt spid="19459">
                                            <p:txEl>
                                              <p:pRg st="7" end="7"/>
                                            </p:txEl>
                                          </p:spTgt>
                                        </p:tgtEl>
                                        <p:attrNameLst>
                                          <p:attrName>style.visibility</p:attrName>
                                        </p:attrNameLst>
                                      </p:cBhvr>
                                      <p:to>
                                        <p:strVal val="visible"/>
                                      </p:to>
                                    </p:set>
                                    <p:anim calcmode="lin" valueType="num">
                                      <p:cBhvr>
                                        <p:cTn id="65" dur="500" fill="hold"/>
                                        <p:tgtEl>
                                          <p:spTgt spid="19459">
                                            <p:txEl>
                                              <p:pRg st="7" end="7"/>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19459">
                                            <p:txEl>
                                              <p:pRg st="7" end="7"/>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19459">
                                            <p:txEl>
                                              <p:pRg st="7" end="7"/>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19459">
                                            <p:txEl>
                                              <p:pRg st="7" end="7"/>
                                            </p:txEl>
                                          </p:spTgt>
                                        </p:tgtEl>
                                        <p:attrNameLst>
                                          <p:attrName>ppt_y</p:attrName>
                                        </p:attrNameLst>
                                      </p:cBhvr>
                                      <p:tavLst>
                                        <p:tav tm="0">
                                          <p:val>
                                            <p:strVal val="#ppt_y"/>
                                          </p:val>
                                        </p:tav>
                                        <p:tav tm="100000">
                                          <p:val>
                                            <p:strVal val="#ppt_y"/>
                                          </p:val>
                                        </p:tav>
                                      </p:tavLst>
                                    </p:anim>
                                  </p:childTnLst>
                                </p:cTn>
                              </p:par>
                              <p:par>
                                <p:cTn id="69" presetID="39" presetClass="entr" presetSubtype="0" accel="100000" fill="hold" grpId="0" nodeType="withEffect">
                                  <p:stCondLst>
                                    <p:cond delay="0"/>
                                  </p:stCondLst>
                                  <p:childTnLst>
                                    <p:set>
                                      <p:cBhvr>
                                        <p:cTn id="70" dur="1" fill="hold">
                                          <p:stCondLst>
                                            <p:cond delay="0"/>
                                          </p:stCondLst>
                                        </p:cTn>
                                        <p:tgtEl>
                                          <p:spTgt spid="19459">
                                            <p:txEl>
                                              <p:pRg st="8" end="8"/>
                                            </p:txEl>
                                          </p:spTgt>
                                        </p:tgtEl>
                                        <p:attrNameLst>
                                          <p:attrName>style.visibility</p:attrName>
                                        </p:attrNameLst>
                                      </p:cBhvr>
                                      <p:to>
                                        <p:strVal val="visible"/>
                                      </p:to>
                                    </p:set>
                                    <p:anim calcmode="lin" valueType="num">
                                      <p:cBhvr>
                                        <p:cTn id="71" dur="500" fill="hold"/>
                                        <p:tgtEl>
                                          <p:spTgt spid="19459">
                                            <p:txEl>
                                              <p:pRg st="8" end="8"/>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2" dur="500" fill="hold"/>
                                        <p:tgtEl>
                                          <p:spTgt spid="19459">
                                            <p:txEl>
                                              <p:pRg st="8" end="8"/>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3" dur="500" fill="hold"/>
                                        <p:tgtEl>
                                          <p:spTgt spid="19459">
                                            <p:txEl>
                                              <p:pRg st="8" end="8"/>
                                            </p:txEl>
                                          </p:spTgt>
                                        </p:tgtEl>
                                        <p:attrNameLst>
                                          <p:attrName>ppt_x</p:attrName>
                                        </p:attrNameLst>
                                      </p:cBhvr>
                                      <p:tavLst>
                                        <p:tav tm="0">
                                          <p:val>
                                            <p:strVal val="#ppt_x-.3"/>
                                          </p:val>
                                        </p:tav>
                                        <p:tav tm="50000">
                                          <p:val>
                                            <p:strVal val="#ppt_x"/>
                                          </p:val>
                                        </p:tav>
                                        <p:tav tm="100000">
                                          <p:val>
                                            <p:strVal val="#ppt_x"/>
                                          </p:val>
                                        </p:tav>
                                      </p:tavLst>
                                    </p:anim>
                                    <p:anim calcmode="lin" valueType="num">
                                      <p:cBhvr>
                                        <p:cTn id="74" dur="500" fill="hold"/>
                                        <p:tgtEl>
                                          <p:spTgt spid="19459">
                                            <p:txEl>
                                              <p:pRg st="8" end="8"/>
                                            </p:txEl>
                                          </p:spTgt>
                                        </p:tgtEl>
                                        <p:attrNameLst>
                                          <p:attrName>ppt_y</p:attrName>
                                        </p:attrNameLst>
                                      </p:cBhvr>
                                      <p:tavLst>
                                        <p:tav tm="0">
                                          <p:val>
                                            <p:strVal val="#ppt_y"/>
                                          </p:val>
                                        </p:tav>
                                        <p:tav tm="100000">
                                          <p:val>
                                            <p:strVal val="#ppt_y"/>
                                          </p:val>
                                        </p:tav>
                                      </p:tavLst>
                                    </p:anim>
                                  </p:childTnLst>
                                </p:cTn>
                              </p:par>
                              <p:par>
                                <p:cTn id="75" presetID="39" presetClass="entr" presetSubtype="0" accel="100000" fill="hold" grpId="0" nodeType="withEffect">
                                  <p:stCondLst>
                                    <p:cond delay="0"/>
                                  </p:stCondLst>
                                  <p:childTnLst>
                                    <p:set>
                                      <p:cBhvr>
                                        <p:cTn id="76" dur="1" fill="hold">
                                          <p:stCondLst>
                                            <p:cond delay="0"/>
                                          </p:stCondLst>
                                        </p:cTn>
                                        <p:tgtEl>
                                          <p:spTgt spid="19459">
                                            <p:txEl>
                                              <p:pRg st="11" end="11"/>
                                            </p:txEl>
                                          </p:spTgt>
                                        </p:tgtEl>
                                        <p:attrNameLst>
                                          <p:attrName>style.visibility</p:attrName>
                                        </p:attrNameLst>
                                      </p:cBhvr>
                                      <p:to>
                                        <p:strVal val="visible"/>
                                      </p:to>
                                    </p:set>
                                    <p:anim calcmode="lin" valueType="num">
                                      <p:cBhvr>
                                        <p:cTn id="77" dur="500" fill="hold"/>
                                        <p:tgtEl>
                                          <p:spTgt spid="19459">
                                            <p:txEl>
                                              <p:pRg st="11" end="1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78" dur="500" fill="hold"/>
                                        <p:tgtEl>
                                          <p:spTgt spid="19459">
                                            <p:txEl>
                                              <p:pRg st="11" end="1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79" dur="500" fill="hold"/>
                                        <p:tgtEl>
                                          <p:spTgt spid="19459">
                                            <p:txEl>
                                              <p:pRg st="11" end="11"/>
                                            </p:txEl>
                                          </p:spTgt>
                                        </p:tgtEl>
                                        <p:attrNameLst>
                                          <p:attrName>ppt_x</p:attrName>
                                        </p:attrNameLst>
                                      </p:cBhvr>
                                      <p:tavLst>
                                        <p:tav tm="0">
                                          <p:val>
                                            <p:strVal val="#ppt_x-.3"/>
                                          </p:val>
                                        </p:tav>
                                        <p:tav tm="50000">
                                          <p:val>
                                            <p:strVal val="#ppt_x"/>
                                          </p:val>
                                        </p:tav>
                                        <p:tav tm="100000">
                                          <p:val>
                                            <p:strVal val="#ppt_x"/>
                                          </p:val>
                                        </p:tav>
                                      </p:tavLst>
                                    </p:anim>
                                    <p:anim calcmode="lin" valueType="num">
                                      <p:cBhvr>
                                        <p:cTn id="80" dur="500" fill="hold"/>
                                        <p:tgtEl>
                                          <p:spTgt spid="19459">
                                            <p:txEl>
                                              <p:pRg st="11" end="11"/>
                                            </p:txEl>
                                          </p:spTgt>
                                        </p:tgtEl>
                                        <p:attrNameLst>
                                          <p:attrName>ppt_y</p:attrName>
                                        </p:attrNameLst>
                                      </p:cBhvr>
                                      <p:tavLst>
                                        <p:tav tm="0">
                                          <p:val>
                                            <p:strVal val="#ppt_y"/>
                                          </p:val>
                                        </p:tav>
                                        <p:tav tm="100000">
                                          <p:val>
                                            <p:strVal val="#ppt_y"/>
                                          </p:val>
                                        </p:tav>
                                      </p:tavLst>
                                    </p:anim>
                                  </p:childTnLst>
                                </p:cTn>
                              </p:par>
                              <p:par>
                                <p:cTn id="81" presetID="39" presetClass="entr" presetSubtype="0" accel="100000" fill="hold" grpId="0" nodeType="withEffect">
                                  <p:stCondLst>
                                    <p:cond delay="0"/>
                                  </p:stCondLst>
                                  <p:childTnLst>
                                    <p:set>
                                      <p:cBhvr>
                                        <p:cTn id="82" dur="1" fill="hold">
                                          <p:stCondLst>
                                            <p:cond delay="0"/>
                                          </p:stCondLst>
                                        </p:cTn>
                                        <p:tgtEl>
                                          <p:spTgt spid="19459">
                                            <p:txEl>
                                              <p:pRg st="12" end="12"/>
                                            </p:txEl>
                                          </p:spTgt>
                                        </p:tgtEl>
                                        <p:attrNameLst>
                                          <p:attrName>style.visibility</p:attrName>
                                        </p:attrNameLst>
                                      </p:cBhvr>
                                      <p:to>
                                        <p:strVal val="visible"/>
                                      </p:to>
                                    </p:set>
                                    <p:anim calcmode="lin" valueType="num">
                                      <p:cBhvr>
                                        <p:cTn id="83" dur="500" fill="hold"/>
                                        <p:tgtEl>
                                          <p:spTgt spid="19459">
                                            <p:txEl>
                                              <p:pRg st="12" end="1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4" dur="500" fill="hold"/>
                                        <p:tgtEl>
                                          <p:spTgt spid="19459">
                                            <p:txEl>
                                              <p:pRg st="12" end="1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85" dur="500" fill="hold"/>
                                        <p:tgtEl>
                                          <p:spTgt spid="19459">
                                            <p:txEl>
                                              <p:pRg st="12" end="12"/>
                                            </p:txEl>
                                          </p:spTgt>
                                        </p:tgtEl>
                                        <p:attrNameLst>
                                          <p:attrName>ppt_x</p:attrName>
                                        </p:attrNameLst>
                                      </p:cBhvr>
                                      <p:tavLst>
                                        <p:tav tm="0">
                                          <p:val>
                                            <p:strVal val="#ppt_x-.3"/>
                                          </p:val>
                                        </p:tav>
                                        <p:tav tm="50000">
                                          <p:val>
                                            <p:strVal val="#ppt_x"/>
                                          </p:val>
                                        </p:tav>
                                        <p:tav tm="100000">
                                          <p:val>
                                            <p:strVal val="#ppt_x"/>
                                          </p:val>
                                        </p:tav>
                                      </p:tavLst>
                                    </p:anim>
                                    <p:anim calcmode="lin" valueType="num">
                                      <p:cBhvr>
                                        <p:cTn id="86" dur="500" fill="hold"/>
                                        <p:tgtEl>
                                          <p:spTgt spid="19459">
                                            <p:txEl>
                                              <p:pRg st="12" end="12"/>
                                            </p:txEl>
                                          </p:spTgt>
                                        </p:tgtEl>
                                        <p:attrNameLst>
                                          <p:attrName>ppt_y</p:attrName>
                                        </p:attrNameLst>
                                      </p:cBhvr>
                                      <p:tavLst>
                                        <p:tav tm="0">
                                          <p:val>
                                            <p:strVal val="#ppt_y"/>
                                          </p:val>
                                        </p:tav>
                                        <p:tav tm="100000">
                                          <p:val>
                                            <p:strVal val="#ppt_y"/>
                                          </p:val>
                                        </p:tav>
                                      </p:tavLst>
                                    </p:anim>
                                  </p:childTnLst>
                                </p:cTn>
                              </p:par>
                              <p:par>
                                <p:cTn id="87" presetID="39" presetClass="entr" presetSubtype="0" accel="100000" fill="hold" grpId="0" nodeType="withEffect">
                                  <p:stCondLst>
                                    <p:cond delay="0"/>
                                  </p:stCondLst>
                                  <p:childTnLst>
                                    <p:set>
                                      <p:cBhvr>
                                        <p:cTn id="88" dur="1" fill="hold">
                                          <p:stCondLst>
                                            <p:cond delay="0"/>
                                          </p:stCondLst>
                                        </p:cTn>
                                        <p:tgtEl>
                                          <p:spTgt spid="19459">
                                            <p:txEl>
                                              <p:pRg st="13" end="13"/>
                                            </p:txEl>
                                          </p:spTgt>
                                        </p:tgtEl>
                                        <p:attrNameLst>
                                          <p:attrName>style.visibility</p:attrName>
                                        </p:attrNameLst>
                                      </p:cBhvr>
                                      <p:to>
                                        <p:strVal val="visible"/>
                                      </p:to>
                                    </p:set>
                                    <p:anim calcmode="lin" valueType="num">
                                      <p:cBhvr>
                                        <p:cTn id="89" dur="500" fill="hold"/>
                                        <p:tgtEl>
                                          <p:spTgt spid="19459">
                                            <p:txEl>
                                              <p:pRg st="13" end="1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90" dur="500" fill="hold"/>
                                        <p:tgtEl>
                                          <p:spTgt spid="19459">
                                            <p:txEl>
                                              <p:pRg st="13" end="1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1" dur="500" fill="hold"/>
                                        <p:tgtEl>
                                          <p:spTgt spid="19459">
                                            <p:txEl>
                                              <p:pRg st="13" end="13"/>
                                            </p:txEl>
                                          </p:spTgt>
                                        </p:tgtEl>
                                        <p:attrNameLst>
                                          <p:attrName>ppt_x</p:attrName>
                                        </p:attrNameLst>
                                      </p:cBhvr>
                                      <p:tavLst>
                                        <p:tav tm="0">
                                          <p:val>
                                            <p:strVal val="#ppt_x-.3"/>
                                          </p:val>
                                        </p:tav>
                                        <p:tav tm="50000">
                                          <p:val>
                                            <p:strVal val="#ppt_x"/>
                                          </p:val>
                                        </p:tav>
                                        <p:tav tm="100000">
                                          <p:val>
                                            <p:strVal val="#ppt_x"/>
                                          </p:val>
                                        </p:tav>
                                      </p:tavLst>
                                    </p:anim>
                                    <p:anim calcmode="lin" valueType="num">
                                      <p:cBhvr>
                                        <p:cTn id="92" dur="500" fill="hold"/>
                                        <p:tgtEl>
                                          <p:spTgt spid="19459">
                                            <p:txEl>
                                              <p:pRg st="13" end="13"/>
                                            </p:txEl>
                                          </p:spTgt>
                                        </p:tgtEl>
                                        <p:attrNameLst>
                                          <p:attrName>ppt_y</p:attrName>
                                        </p:attrNameLst>
                                      </p:cBhvr>
                                      <p:tavLst>
                                        <p:tav tm="0">
                                          <p:val>
                                            <p:strVal val="#ppt_y"/>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39" presetClass="exit" presetSubtype="0" decel="100000" fill="hold" grpId="1" nodeType="clickEffect">
                                  <p:stCondLst>
                                    <p:cond delay="0"/>
                                  </p:stCondLst>
                                  <p:childTnLst>
                                    <p:anim calcmode="lin" valueType="num">
                                      <p:cBhvr>
                                        <p:cTn id="96" dur="500" fill="hold"/>
                                        <p:tgtEl>
                                          <p:spTgt spid="19458"/>
                                        </p:tgtEl>
                                        <p:attrNameLst>
                                          <p:attrName>ppt_h</p:attrName>
                                        </p:attrNameLst>
                                      </p:cBhvr>
                                      <p:tavLst>
                                        <p:tav tm="0">
                                          <p:val>
                                            <p:strVal val="ppt_h"/>
                                          </p:val>
                                        </p:tav>
                                        <p:tav tm="50000">
                                          <p:val>
                                            <p:strVal val="ppt_h/20"/>
                                          </p:val>
                                        </p:tav>
                                        <p:tav tm="100000">
                                          <p:val>
                                            <p:strVal val="ppt_h/20"/>
                                          </p:val>
                                        </p:tav>
                                      </p:tavLst>
                                    </p:anim>
                                    <p:anim calcmode="lin" valueType="num">
                                      <p:cBhvr>
                                        <p:cTn id="97" dur="500" fill="hold"/>
                                        <p:tgtEl>
                                          <p:spTgt spid="19458"/>
                                        </p:tgtEl>
                                        <p:attrNameLst>
                                          <p:attrName>ppt_w</p:attrName>
                                        </p:attrNameLst>
                                      </p:cBhvr>
                                      <p:tavLst>
                                        <p:tav tm="0">
                                          <p:val>
                                            <p:strVal val="ppt_w"/>
                                          </p:val>
                                        </p:tav>
                                        <p:tav tm="50000">
                                          <p:val>
                                            <p:strVal val="ppt_w+.3"/>
                                          </p:val>
                                        </p:tav>
                                        <p:tav tm="100000">
                                          <p:val>
                                            <p:strVal val="ppt_w+.3"/>
                                          </p:val>
                                        </p:tav>
                                      </p:tavLst>
                                    </p:anim>
                                    <p:anim calcmode="lin" valueType="num">
                                      <p:cBhvr>
                                        <p:cTn id="98" dur="500" fill="hold"/>
                                        <p:tgtEl>
                                          <p:spTgt spid="19458"/>
                                        </p:tgtEl>
                                        <p:attrNameLst>
                                          <p:attrName>ppt_x</p:attrName>
                                        </p:attrNameLst>
                                      </p:cBhvr>
                                      <p:tavLst>
                                        <p:tav tm="0">
                                          <p:val>
                                            <p:strVal val="ppt_x"/>
                                          </p:val>
                                        </p:tav>
                                        <p:tav tm="50000">
                                          <p:val>
                                            <p:strVal val="ppt_x"/>
                                          </p:val>
                                        </p:tav>
                                        <p:tav tm="100000">
                                          <p:val>
                                            <p:strVal val="ppt_x-.3"/>
                                          </p:val>
                                        </p:tav>
                                      </p:tavLst>
                                    </p:anim>
                                    <p:anim calcmode="lin" valueType="num">
                                      <p:cBhvr>
                                        <p:cTn id="99" dur="500" fill="hold"/>
                                        <p:tgtEl>
                                          <p:spTgt spid="19458"/>
                                        </p:tgtEl>
                                        <p:attrNameLst>
                                          <p:attrName>ppt_y</p:attrName>
                                        </p:attrNameLst>
                                      </p:cBhvr>
                                      <p:tavLst>
                                        <p:tav tm="0">
                                          <p:val>
                                            <p:strVal val="ppt_y"/>
                                          </p:val>
                                        </p:tav>
                                        <p:tav tm="100000">
                                          <p:val>
                                            <p:strVal val="ppt_y"/>
                                          </p:val>
                                        </p:tav>
                                      </p:tavLst>
                                    </p:anim>
                                    <p:set>
                                      <p:cBhvr>
                                        <p:cTn id="100" dur="1" fill="hold">
                                          <p:stCondLst>
                                            <p:cond delay="499"/>
                                          </p:stCondLst>
                                        </p:cTn>
                                        <p:tgtEl>
                                          <p:spTgt spid="19458"/>
                                        </p:tgtEl>
                                        <p:attrNameLst>
                                          <p:attrName>style.visibility</p:attrName>
                                        </p:attrNameLst>
                                      </p:cBhvr>
                                      <p:to>
                                        <p:strVal val="hidden"/>
                                      </p:to>
                                    </p:set>
                                  </p:childTnLst>
                                </p:cTn>
                              </p:par>
                              <p:par>
                                <p:cTn id="101" presetID="39" presetClass="exit" presetSubtype="0" decel="100000" fill="hold" grpId="1" nodeType="withEffect">
                                  <p:stCondLst>
                                    <p:cond delay="0"/>
                                  </p:stCondLst>
                                  <p:childTnLst>
                                    <p:anim calcmode="lin" valueType="num">
                                      <p:cBhvr>
                                        <p:cTn id="102" dur="500" fill="hold"/>
                                        <p:tgtEl>
                                          <p:spTgt spid="19459">
                                            <p:txEl>
                                              <p:pRg st="0" end="0"/>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03" dur="500" fill="hold"/>
                                        <p:tgtEl>
                                          <p:spTgt spid="19459">
                                            <p:txEl>
                                              <p:pRg st="0" end="0"/>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04" dur="500" fill="hold"/>
                                        <p:tgtEl>
                                          <p:spTgt spid="19459">
                                            <p:txEl>
                                              <p:pRg st="0" end="0"/>
                                            </p:txEl>
                                          </p:spTgt>
                                        </p:tgtEl>
                                        <p:attrNameLst>
                                          <p:attrName>ppt_x</p:attrName>
                                        </p:attrNameLst>
                                      </p:cBhvr>
                                      <p:tavLst>
                                        <p:tav tm="0">
                                          <p:val>
                                            <p:strVal val="ppt_x"/>
                                          </p:val>
                                        </p:tav>
                                        <p:tav tm="50000">
                                          <p:val>
                                            <p:strVal val="ppt_x"/>
                                          </p:val>
                                        </p:tav>
                                        <p:tav tm="100000">
                                          <p:val>
                                            <p:strVal val="ppt_x-.3"/>
                                          </p:val>
                                        </p:tav>
                                      </p:tavLst>
                                    </p:anim>
                                    <p:anim calcmode="lin" valueType="num">
                                      <p:cBhvr>
                                        <p:cTn id="105" dur="500" fill="hold"/>
                                        <p:tgtEl>
                                          <p:spTgt spid="19459">
                                            <p:txEl>
                                              <p:pRg st="0" end="0"/>
                                            </p:txEl>
                                          </p:spTgt>
                                        </p:tgtEl>
                                        <p:attrNameLst>
                                          <p:attrName>ppt_y</p:attrName>
                                        </p:attrNameLst>
                                      </p:cBhvr>
                                      <p:tavLst>
                                        <p:tav tm="0">
                                          <p:val>
                                            <p:strVal val="ppt_y"/>
                                          </p:val>
                                        </p:tav>
                                        <p:tav tm="100000">
                                          <p:val>
                                            <p:strVal val="ppt_y"/>
                                          </p:val>
                                        </p:tav>
                                      </p:tavLst>
                                    </p:anim>
                                    <p:set>
                                      <p:cBhvr>
                                        <p:cTn id="106" dur="1" fill="hold">
                                          <p:stCondLst>
                                            <p:cond delay="499"/>
                                          </p:stCondLst>
                                        </p:cTn>
                                        <p:tgtEl>
                                          <p:spTgt spid="19459">
                                            <p:txEl>
                                              <p:pRg st="0" end="0"/>
                                            </p:txEl>
                                          </p:spTgt>
                                        </p:tgtEl>
                                        <p:attrNameLst>
                                          <p:attrName>style.visibility</p:attrName>
                                        </p:attrNameLst>
                                      </p:cBhvr>
                                      <p:to>
                                        <p:strVal val="hidden"/>
                                      </p:to>
                                    </p:set>
                                  </p:childTnLst>
                                </p:cTn>
                              </p:par>
                              <p:par>
                                <p:cTn id="107" presetID="39" presetClass="exit" presetSubtype="0" decel="100000" fill="hold" grpId="1" nodeType="withEffect">
                                  <p:stCondLst>
                                    <p:cond delay="0"/>
                                  </p:stCondLst>
                                  <p:childTnLst>
                                    <p:anim calcmode="lin" valueType="num">
                                      <p:cBhvr>
                                        <p:cTn id="108" dur="500" fill="hold"/>
                                        <p:tgtEl>
                                          <p:spTgt spid="19459">
                                            <p:txEl>
                                              <p:pRg st="1" end="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09" dur="500" fill="hold"/>
                                        <p:tgtEl>
                                          <p:spTgt spid="19459">
                                            <p:txEl>
                                              <p:pRg st="1" end="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0" dur="500" fill="hold"/>
                                        <p:tgtEl>
                                          <p:spTgt spid="19459">
                                            <p:txEl>
                                              <p:pRg st="1" end="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11" dur="500" fill="hold"/>
                                        <p:tgtEl>
                                          <p:spTgt spid="19459">
                                            <p:txEl>
                                              <p:pRg st="1" end="1"/>
                                            </p:txEl>
                                          </p:spTgt>
                                        </p:tgtEl>
                                        <p:attrNameLst>
                                          <p:attrName>ppt_y</p:attrName>
                                        </p:attrNameLst>
                                      </p:cBhvr>
                                      <p:tavLst>
                                        <p:tav tm="0">
                                          <p:val>
                                            <p:strVal val="ppt_y"/>
                                          </p:val>
                                        </p:tav>
                                        <p:tav tm="100000">
                                          <p:val>
                                            <p:strVal val="ppt_y"/>
                                          </p:val>
                                        </p:tav>
                                      </p:tavLst>
                                    </p:anim>
                                    <p:set>
                                      <p:cBhvr>
                                        <p:cTn id="112" dur="1" fill="hold">
                                          <p:stCondLst>
                                            <p:cond delay="499"/>
                                          </p:stCondLst>
                                        </p:cTn>
                                        <p:tgtEl>
                                          <p:spTgt spid="19459">
                                            <p:txEl>
                                              <p:pRg st="1" end="1"/>
                                            </p:txEl>
                                          </p:spTgt>
                                        </p:tgtEl>
                                        <p:attrNameLst>
                                          <p:attrName>style.visibility</p:attrName>
                                        </p:attrNameLst>
                                      </p:cBhvr>
                                      <p:to>
                                        <p:strVal val="hidden"/>
                                      </p:to>
                                    </p:set>
                                  </p:childTnLst>
                                </p:cTn>
                              </p:par>
                              <p:par>
                                <p:cTn id="113" presetID="39" presetClass="exit" presetSubtype="0" decel="100000" fill="hold" grpId="1" nodeType="withEffect">
                                  <p:stCondLst>
                                    <p:cond delay="0"/>
                                  </p:stCondLst>
                                  <p:childTnLst>
                                    <p:anim calcmode="lin" valueType="num">
                                      <p:cBhvr>
                                        <p:cTn id="114" dur="500" fill="hold"/>
                                        <p:tgtEl>
                                          <p:spTgt spid="19459">
                                            <p:txEl>
                                              <p:pRg st="2" end="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15" dur="500" fill="hold"/>
                                        <p:tgtEl>
                                          <p:spTgt spid="19459">
                                            <p:txEl>
                                              <p:pRg st="2" end="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16" dur="500" fill="hold"/>
                                        <p:tgtEl>
                                          <p:spTgt spid="19459">
                                            <p:txEl>
                                              <p:pRg st="2" end="2"/>
                                            </p:txEl>
                                          </p:spTgt>
                                        </p:tgtEl>
                                        <p:attrNameLst>
                                          <p:attrName>ppt_x</p:attrName>
                                        </p:attrNameLst>
                                      </p:cBhvr>
                                      <p:tavLst>
                                        <p:tav tm="0">
                                          <p:val>
                                            <p:strVal val="ppt_x"/>
                                          </p:val>
                                        </p:tav>
                                        <p:tav tm="50000">
                                          <p:val>
                                            <p:strVal val="ppt_x"/>
                                          </p:val>
                                        </p:tav>
                                        <p:tav tm="100000">
                                          <p:val>
                                            <p:strVal val="ppt_x-.3"/>
                                          </p:val>
                                        </p:tav>
                                      </p:tavLst>
                                    </p:anim>
                                    <p:anim calcmode="lin" valueType="num">
                                      <p:cBhvr>
                                        <p:cTn id="117" dur="500" fill="hold"/>
                                        <p:tgtEl>
                                          <p:spTgt spid="19459">
                                            <p:txEl>
                                              <p:pRg st="2" end="2"/>
                                            </p:txEl>
                                          </p:spTgt>
                                        </p:tgtEl>
                                        <p:attrNameLst>
                                          <p:attrName>ppt_y</p:attrName>
                                        </p:attrNameLst>
                                      </p:cBhvr>
                                      <p:tavLst>
                                        <p:tav tm="0">
                                          <p:val>
                                            <p:strVal val="ppt_y"/>
                                          </p:val>
                                        </p:tav>
                                        <p:tav tm="100000">
                                          <p:val>
                                            <p:strVal val="ppt_y"/>
                                          </p:val>
                                        </p:tav>
                                      </p:tavLst>
                                    </p:anim>
                                    <p:set>
                                      <p:cBhvr>
                                        <p:cTn id="118" dur="1" fill="hold">
                                          <p:stCondLst>
                                            <p:cond delay="499"/>
                                          </p:stCondLst>
                                        </p:cTn>
                                        <p:tgtEl>
                                          <p:spTgt spid="19459">
                                            <p:txEl>
                                              <p:pRg st="2" end="2"/>
                                            </p:txEl>
                                          </p:spTgt>
                                        </p:tgtEl>
                                        <p:attrNameLst>
                                          <p:attrName>style.visibility</p:attrName>
                                        </p:attrNameLst>
                                      </p:cBhvr>
                                      <p:to>
                                        <p:strVal val="hidden"/>
                                      </p:to>
                                    </p:set>
                                  </p:childTnLst>
                                </p:cTn>
                              </p:par>
                              <p:par>
                                <p:cTn id="119" presetID="39" presetClass="exit" presetSubtype="0" decel="100000" fill="hold" grpId="1" nodeType="withEffect">
                                  <p:stCondLst>
                                    <p:cond delay="0"/>
                                  </p:stCondLst>
                                  <p:childTnLst>
                                    <p:anim calcmode="lin" valueType="num">
                                      <p:cBhvr>
                                        <p:cTn id="120" dur="500" fill="hold"/>
                                        <p:tgtEl>
                                          <p:spTgt spid="19459">
                                            <p:txEl>
                                              <p:pRg st="3" end="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21" dur="500" fill="hold"/>
                                        <p:tgtEl>
                                          <p:spTgt spid="19459">
                                            <p:txEl>
                                              <p:pRg st="3" end="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22" dur="500" fill="hold"/>
                                        <p:tgtEl>
                                          <p:spTgt spid="19459">
                                            <p:txEl>
                                              <p:pRg st="3" end="3"/>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3" dur="500" fill="hold"/>
                                        <p:tgtEl>
                                          <p:spTgt spid="19459">
                                            <p:txEl>
                                              <p:pRg st="3" end="3"/>
                                            </p:txEl>
                                          </p:spTgt>
                                        </p:tgtEl>
                                        <p:attrNameLst>
                                          <p:attrName>ppt_y</p:attrName>
                                        </p:attrNameLst>
                                      </p:cBhvr>
                                      <p:tavLst>
                                        <p:tav tm="0">
                                          <p:val>
                                            <p:strVal val="ppt_y"/>
                                          </p:val>
                                        </p:tav>
                                        <p:tav tm="100000">
                                          <p:val>
                                            <p:strVal val="ppt_y"/>
                                          </p:val>
                                        </p:tav>
                                      </p:tavLst>
                                    </p:anim>
                                    <p:set>
                                      <p:cBhvr>
                                        <p:cTn id="124" dur="1" fill="hold">
                                          <p:stCondLst>
                                            <p:cond delay="499"/>
                                          </p:stCondLst>
                                        </p:cTn>
                                        <p:tgtEl>
                                          <p:spTgt spid="19459">
                                            <p:txEl>
                                              <p:pRg st="3" end="3"/>
                                            </p:txEl>
                                          </p:spTgt>
                                        </p:tgtEl>
                                        <p:attrNameLst>
                                          <p:attrName>style.visibility</p:attrName>
                                        </p:attrNameLst>
                                      </p:cBhvr>
                                      <p:to>
                                        <p:strVal val="hidden"/>
                                      </p:to>
                                    </p:set>
                                  </p:childTnLst>
                                </p:cTn>
                              </p:par>
                              <p:par>
                                <p:cTn id="125" presetID="39" presetClass="exit" presetSubtype="0" decel="100000" fill="hold" grpId="1" nodeType="withEffect">
                                  <p:stCondLst>
                                    <p:cond delay="0"/>
                                  </p:stCondLst>
                                  <p:childTnLst>
                                    <p:anim calcmode="lin" valueType="num">
                                      <p:cBhvr>
                                        <p:cTn id="126" dur="500" fill="hold"/>
                                        <p:tgtEl>
                                          <p:spTgt spid="19459">
                                            <p:txEl>
                                              <p:pRg st="4" end="4"/>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27" dur="500" fill="hold"/>
                                        <p:tgtEl>
                                          <p:spTgt spid="19459">
                                            <p:txEl>
                                              <p:pRg st="4" end="4"/>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28" dur="500" fill="hold"/>
                                        <p:tgtEl>
                                          <p:spTgt spid="19459">
                                            <p:txEl>
                                              <p:pRg st="4" end="4"/>
                                            </p:txEl>
                                          </p:spTgt>
                                        </p:tgtEl>
                                        <p:attrNameLst>
                                          <p:attrName>ppt_x</p:attrName>
                                        </p:attrNameLst>
                                      </p:cBhvr>
                                      <p:tavLst>
                                        <p:tav tm="0">
                                          <p:val>
                                            <p:strVal val="ppt_x"/>
                                          </p:val>
                                        </p:tav>
                                        <p:tav tm="50000">
                                          <p:val>
                                            <p:strVal val="ppt_x"/>
                                          </p:val>
                                        </p:tav>
                                        <p:tav tm="100000">
                                          <p:val>
                                            <p:strVal val="ppt_x-.3"/>
                                          </p:val>
                                        </p:tav>
                                      </p:tavLst>
                                    </p:anim>
                                    <p:anim calcmode="lin" valueType="num">
                                      <p:cBhvr>
                                        <p:cTn id="129" dur="500" fill="hold"/>
                                        <p:tgtEl>
                                          <p:spTgt spid="19459">
                                            <p:txEl>
                                              <p:pRg st="4" end="4"/>
                                            </p:txEl>
                                          </p:spTgt>
                                        </p:tgtEl>
                                        <p:attrNameLst>
                                          <p:attrName>ppt_y</p:attrName>
                                        </p:attrNameLst>
                                      </p:cBhvr>
                                      <p:tavLst>
                                        <p:tav tm="0">
                                          <p:val>
                                            <p:strVal val="ppt_y"/>
                                          </p:val>
                                        </p:tav>
                                        <p:tav tm="100000">
                                          <p:val>
                                            <p:strVal val="ppt_y"/>
                                          </p:val>
                                        </p:tav>
                                      </p:tavLst>
                                    </p:anim>
                                    <p:set>
                                      <p:cBhvr>
                                        <p:cTn id="130" dur="1" fill="hold">
                                          <p:stCondLst>
                                            <p:cond delay="499"/>
                                          </p:stCondLst>
                                        </p:cTn>
                                        <p:tgtEl>
                                          <p:spTgt spid="19459">
                                            <p:txEl>
                                              <p:pRg st="4" end="4"/>
                                            </p:txEl>
                                          </p:spTgt>
                                        </p:tgtEl>
                                        <p:attrNameLst>
                                          <p:attrName>style.visibility</p:attrName>
                                        </p:attrNameLst>
                                      </p:cBhvr>
                                      <p:to>
                                        <p:strVal val="hidden"/>
                                      </p:to>
                                    </p:set>
                                  </p:childTnLst>
                                </p:cTn>
                              </p:par>
                              <p:par>
                                <p:cTn id="131" presetID="39" presetClass="exit" presetSubtype="0" decel="100000" fill="hold" grpId="1" nodeType="withEffect">
                                  <p:stCondLst>
                                    <p:cond delay="0"/>
                                  </p:stCondLst>
                                  <p:childTnLst>
                                    <p:anim calcmode="lin" valueType="num">
                                      <p:cBhvr>
                                        <p:cTn id="132" dur="500" fill="hold"/>
                                        <p:tgtEl>
                                          <p:spTgt spid="19459">
                                            <p:txEl>
                                              <p:pRg st="5" end="5"/>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3" dur="500" fill="hold"/>
                                        <p:tgtEl>
                                          <p:spTgt spid="19459">
                                            <p:txEl>
                                              <p:pRg st="5" end="5"/>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34" dur="500" fill="hold"/>
                                        <p:tgtEl>
                                          <p:spTgt spid="19459">
                                            <p:txEl>
                                              <p:pRg st="5" end="5"/>
                                            </p:txEl>
                                          </p:spTgt>
                                        </p:tgtEl>
                                        <p:attrNameLst>
                                          <p:attrName>ppt_x</p:attrName>
                                        </p:attrNameLst>
                                      </p:cBhvr>
                                      <p:tavLst>
                                        <p:tav tm="0">
                                          <p:val>
                                            <p:strVal val="ppt_x"/>
                                          </p:val>
                                        </p:tav>
                                        <p:tav tm="50000">
                                          <p:val>
                                            <p:strVal val="ppt_x"/>
                                          </p:val>
                                        </p:tav>
                                        <p:tav tm="100000">
                                          <p:val>
                                            <p:strVal val="ppt_x-.3"/>
                                          </p:val>
                                        </p:tav>
                                      </p:tavLst>
                                    </p:anim>
                                    <p:anim calcmode="lin" valueType="num">
                                      <p:cBhvr>
                                        <p:cTn id="135" dur="500" fill="hold"/>
                                        <p:tgtEl>
                                          <p:spTgt spid="19459">
                                            <p:txEl>
                                              <p:pRg st="5" end="5"/>
                                            </p:txEl>
                                          </p:spTgt>
                                        </p:tgtEl>
                                        <p:attrNameLst>
                                          <p:attrName>ppt_y</p:attrName>
                                        </p:attrNameLst>
                                      </p:cBhvr>
                                      <p:tavLst>
                                        <p:tav tm="0">
                                          <p:val>
                                            <p:strVal val="ppt_y"/>
                                          </p:val>
                                        </p:tav>
                                        <p:tav tm="100000">
                                          <p:val>
                                            <p:strVal val="ppt_y"/>
                                          </p:val>
                                        </p:tav>
                                      </p:tavLst>
                                    </p:anim>
                                    <p:set>
                                      <p:cBhvr>
                                        <p:cTn id="136" dur="1" fill="hold">
                                          <p:stCondLst>
                                            <p:cond delay="499"/>
                                          </p:stCondLst>
                                        </p:cTn>
                                        <p:tgtEl>
                                          <p:spTgt spid="19459">
                                            <p:txEl>
                                              <p:pRg st="5" end="5"/>
                                            </p:txEl>
                                          </p:spTgt>
                                        </p:tgtEl>
                                        <p:attrNameLst>
                                          <p:attrName>style.visibility</p:attrName>
                                        </p:attrNameLst>
                                      </p:cBhvr>
                                      <p:to>
                                        <p:strVal val="hidden"/>
                                      </p:to>
                                    </p:set>
                                  </p:childTnLst>
                                </p:cTn>
                              </p:par>
                              <p:par>
                                <p:cTn id="137" presetID="39" presetClass="exit" presetSubtype="0" decel="100000" fill="hold" grpId="1" nodeType="withEffect">
                                  <p:stCondLst>
                                    <p:cond delay="0"/>
                                  </p:stCondLst>
                                  <p:childTnLst>
                                    <p:anim calcmode="lin" valueType="num">
                                      <p:cBhvr>
                                        <p:cTn id="138" dur="500" fill="hold"/>
                                        <p:tgtEl>
                                          <p:spTgt spid="19459">
                                            <p:txEl>
                                              <p:pRg st="6" end="6"/>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39" dur="500" fill="hold"/>
                                        <p:tgtEl>
                                          <p:spTgt spid="19459">
                                            <p:txEl>
                                              <p:pRg st="6" end="6"/>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0" dur="500" fill="hold"/>
                                        <p:tgtEl>
                                          <p:spTgt spid="19459">
                                            <p:txEl>
                                              <p:pRg st="6" end="6"/>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1" dur="500" fill="hold"/>
                                        <p:tgtEl>
                                          <p:spTgt spid="19459">
                                            <p:txEl>
                                              <p:pRg st="6" end="6"/>
                                            </p:txEl>
                                          </p:spTgt>
                                        </p:tgtEl>
                                        <p:attrNameLst>
                                          <p:attrName>ppt_y</p:attrName>
                                        </p:attrNameLst>
                                      </p:cBhvr>
                                      <p:tavLst>
                                        <p:tav tm="0">
                                          <p:val>
                                            <p:strVal val="ppt_y"/>
                                          </p:val>
                                        </p:tav>
                                        <p:tav tm="100000">
                                          <p:val>
                                            <p:strVal val="ppt_y"/>
                                          </p:val>
                                        </p:tav>
                                      </p:tavLst>
                                    </p:anim>
                                    <p:set>
                                      <p:cBhvr>
                                        <p:cTn id="142" dur="1" fill="hold">
                                          <p:stCondLst>
                                            <p:cond delay="499"/>
                                          </p:stCondLst>
                                        </p:cTn>
                                        <p:tgtEl>
                                          <p:spTgt spid="19459">
                                            <p:txEl>
                                              <p:pRg st="6" end="6"/>
                                            </p:txEl>
                                          </p:spTgt>
                                        </p:tgtEl>
                                        <p:attrNameLst>
                                          <p:attrName>style.visibility</p:attrName>
                                        </p:attrNameLst>
                                      </p:cBhvr>
                                      <p:to>
                                        <p:strVal val="hidden"/>
                                      </p:to>
                                    </p:set>
                                  </p:childTnLst>
                                </p:cTn>
                              </p:par>
                              <p:par>
                                <p:cTn id="143" presetID="39" presetClass="exit" presetSubtype="0" decel="100000" fill="hold" grpId="1" nodeType="withEffect">
                                  <p:stCondLst>
                                    <p:cond delay="0"/>
                                  </p:stCondLst>
                                  <p:childTnLst>
                                    <p:anim calcmode="lin" valueType="num">
                                      <p:cBhvr>
                                        <p:cTn id="144" dur="500" fill="hold"/>
                                        <p:tgtEl>
                                          <p:spTgt spid="19459">
                                            <p:txEl>
                                              <p:pRg st="7" end="7"/>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45" dur="500" fill="hold"/>
                                        <p:tgtEl>
                                          <p:spTgt spid="19459">
                                            <p:txEl>
                                              <p:pRg st="7" end="7"/>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46" dur="500" fill="hold"/>
                                        <p:tgtEl>
                                          <p:spTgt spid="19459">
                                            <p:txEl>
                                              <p:pRg st="7" end="7"/>
                                            </p:txEl>
                                          </p:spTgt>
                                        </p:tgtEl>
                                        <p:attrNameLst>
                                          <p:attrName>ppt_x</p:attrName>
                                        </p:attrNameLst>
                                      </p:cBhvr>
                                      <p:tavLst>
                                        <p:tav tm="0">
                                          <p:val>
                                            <p:strVal val="ppt_x"/>
                                          </p:val>
                                        </p:tav>
                                        <p:tav tm="50000">
                                          <p:val>
                                            <p:strVal val="ppt_x"/>
                                          </p:val>
                                        </p:tav>
                                        <p:tav tm="100000">
                                          <p:val>
                                            <p:strVal val="ppt_x-.3"/>
                                          </p:val>
                                        </p:tav>
                                      </p:tavLst>
                                    </p:anim>
                                    <p:anim calcmode="lin" valueType="num">
                                      <p:cBhvr>
                                        <p:cTn id="147" dur="500" fill="hold"/>
                                        <p:tgtEl>
                                          <p:spTgt spid="19459">
                                            <p:txEl>
                                              <p:pRg st="7" end="7"/>
                                            </p:txEl>
                                          </p:spTgt>
                                        </p:tgtEl>
                                        <p:attrNameLst>
                                          <p:attrName>ppt_y</p:attrName>
                                        </p:attrNameLst>
                                      </p:cBhvr>
                                      <p:tavLst>
                                        <p:tav tm="0">
                                          <p:val>
                                            <p:strVal val="ppt_y"/>
                                          </p:val>
                                        </p:tav>
                                        <p:tav tm="100000">
                                          <p:val>
                                            <p:strVal val="ppt_y"/>
                                          </p:val>
                                        </p:tav>
                                      </p:tavLst>
                                    </p:anim>
                                    <p:set>
                                      <p:cBhvr>
                                        <p:cTn id="148" dur="1" fill="hold">
                                          <p:stCondLst>
                                            <p:cond delay="499"/>
                                          </p:stCondLst>
                                        </p:cTn>
                                        <p:tgtEl>
                                          <p:spTgt spid="19459">
                                            <p:txEl>
                                              <p:pRg st="7" end="7"/>
                                            </p:txEl>
                                          </p:spTgt>
                                        </p:tgtEl>
                                        <p:attrNameLst>
                                          <p:attrName>style.visibility</p:attrName>
                                        </p:attrNameLst>
                                      </p:cBhvr>
                                      <p:to>
                                        <p:strVal val="hidden"/>
                                      </p:to>
                                    </p:set>
                                  </p:childTnLst>
                                </p:cTn>
                              </p:par>
                              <p:par>
                                <p:cTn id="149" presetID="39" presetClass="exit" presetSubtype="0" decel="100000" fill="hold" grpId="1" nodeType="withEffect">
                                  <p:stCondLst>
                                    <p:cond delay="0"/>
                                  </p:stCondLst>
                                  <p:childTnLst>
                                    <p:anim calcmode="lin" valueType="num">
                                      <p:cBhvr>
                                        <p:cTn id="150" dur="500" fill="hold"/>
                                        <p:tgtEl>
                                          <p:spTgt spid="19459">
                                            <p:txEl>
                                              <p:pRg st="8" end="8"/>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1" dur="500" fill="hold"/>
                                        <p:tgtEl>
                                          <p:spTgt spid="19459">
                                            <p:txEl>
                                              <p:pRg st="8" end="8"/>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2" dur="500" fill="hold"/>
                                        <p:tgtEl>
                                          <p:spTgt spid="19459">
                                            <p:txEl>
                                              <p:pRg st="8" end="8"/>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3" dur="500" fill="hold"/>
                                        <p:tgtEl>
                                          <p:spTgt spid="19459">
                                            <p:txEl>
                                              <p:pRg st="8" end="8"/>
                                            </p:txEl>
                                          </p:spTgt>
                                        </p:tgtEl>
                                        <p:attrNameLst>
                                          <p:attrName>ppt_y</p:attrName>
                                        </p:attrNameLst>
                                      </p:cBhvr>
                                      <p:tavLst>
                                        <p:tav tm="0">
                                          <p:val>
                                            <p:strVal val="ppt_y"/>
                                          </p:val>
                                        </p:tav>
                                        <p:tav tm="100000">
                                          <p:val>
                                            <p:strVal val="ppt_y"/>
                                          </p:val>
                                        </p:tav>
                                      </p:tavLst>
                                    </p:anim>
                                    <p:set>
                                      <p:cBhvr>
                                        <p:cTn id="154" dur="1" fill="hold">
                                          <p:stCondLst>
                                            <p:cond delay="499"/>
                                          </p:stCondLst>
                                        </p:cTn>
                                        <p:tgtEl>
                                          <p:spTgt spid="19459">
                                            <p:txEl>
                                              <p:pRg st="8" end="8"/>
                                            </p:txEl>
                                          </p:spTgt>
                                        </p:tgtEl>
                                        <p:attrNameLst>
                                          <p:attrName>style.visibility</p:attrName>
                                        </p:attrNameLst>
                                      </p:cBhvr>
                                      <p:to>
                                        <p:strVal val="hidden"/>
                                      </p:to>
                                    </p:set>
                                  </p:childTnLst>
                                </p:cTn>
                              </p:par>
                              <p:par>
                                <p:cTn id="155" presetID="39" presetClass="exit" presetSubtype="0" decel="100000" fill="hold" grpId="1" nodeType="withEffect">
                                  <p:stCondLst>
                                    <p:cond delay="0"/>
                                  </p:stCondLst>
                                  <p:childTnLst>
                                    <p:anim calcmode="lin" valueType="num">
                                      <p:cBhvr>
                                        <p:cTn id="156" dur="500" fill="hold"/>
                                        <p:tgtEl>
                                          <p:spTgt spid="19459">
                                            <p:txEl>
                                              <p:pRg st="11" end="11"/>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57" dur="500" fill="hold"/>
                                        <p:tgtEl>
                                          <p:spTgt spid="19459">
                                            <p:txEl>
                                              <p:pRg st="11" end="11"/>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58" dur="500" fill="hold"/>
                                        <p:tgtEl>
                                          <p:spTgt spid="19459">
                                            <p:txEl>
                                              <p:pRg st="11" end="11"/>
                                            </p:txEl>
                                          </p:spTgt>
                                        </p:tgtEl>
                                        <p:attrNameLst>
                                          <p:attrName>ppt_x</p:attrName>
                                        </p:attrNameLst>
                                      </p:cBhvr>
                                      <p:tavLst>
                                        <p:tav tm="0">
                                          <p:val>
                                            <p:strVal val="ppt_x"/>
                                          </p:val>
                                        </p:tav>
                                        <p:tav tm="50000">
                                          <p:val>
                                            <p:strVal val="ppt_x"/>
                                          </p:val>
                                        </p:tav>
                                        <p:tav tm="100000">
                                          <p:val>
                                            <p:strVal val="ppt_x-.3"/>
                                          </p:val>
                                        </p:tav>
                                      </p:tavLst>
                                    </p:anim>
                                    <p:anim calcmode="lin" valueType="num">
                                      <p:cBhvr>
                                        <p:cTn id="159" dur="500" fill="hold"/>
                                        <p:tgtEl>
                                          <p:spTgt spid="19459">
                                            <p:txEl>
                                              <p:pRg st="11" end="11"/>
                                            </p:txEl>
                                          </p:spTgt>
                                        </p:tgtEl>
                                        <p:attrNameLst>
                                          <p:attrName>ppt_y</p:attrName>
                                        </p:attrNameLst>
                                      </p:cBhvr>
                                      <p:tavLst>
                                        <p:tav tm="0">
                                          <p:val>
                                            <p:strVal val="ppt_y"/>
                                          </p:val>
                                        </p:tav>
                                        <p:tav tm="100000">
                                          <p:val>
                                            <p:strVal val="ppt_y"/>
                                          </p:val>
                                        </p:tav>
                                      </p:tavLst>
                                    </p:anim>
                                    <p:set>
                                      <p:cBhvr>
                                        <p:cTn id="160" dur="1" fill="hold">
                                          <p:stCondLst>
                                            <p:cond delay="499"/>
                                          </p:stCondLst>
                                        </p:cTn>
                                        <p:tgtEl>
                                          <p:spTgt spid="19459">
                                            <p:txEl>
                                              <p:pRg st="11" end="11"/>
                                            </p:txEl>
                                          </p:spTgt>
                                        </p:tgtEl>
                                        <p:attrNameLst>
                                          <p:attrName>style.visibility</p:attrName>
                                        </p:attrNameLst>
                                      </p:cBhvr>
                                      <p:to>
                                        <p:strVal val="hidden"/>
                                      </p:to>
                                    </p:set>
                                  </p:childTnLst>
                                </p:cTn>
                              </p:par>
                              <p:par>
                                <p:cTn id="161" presetID="39" presetClass="exit" presetSubtype="0" decel="100000" fill="hold" grpId="1" nodeType="withEffect">
                                  <p:stCondLst>
                                    <p:cond delay="0"/>
                                  </p:stCondLst>
                                  <p:childTnLst>
                                    <p:anim calcmode="lin" valueType="num">
                                      <p:cBhvr>
                                        <p:cTn id="162" dur="500" fill="hold"/>
                                        <p:tgtEl>
                                          <p:spTgt spid="19459">
                                            <p:txEl>
                                              <p:pRg st="12" end="12"/>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63" dur="500" fill="hold"/>
                                        <p:tgtEl>
                                          <p:spTgt spid="19459">
                                            <p:txEl>
                                              <p:pRg st="12" end="12"/>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64" dur="500" fill="hold"/>
                                        <p:tgtEl>
                                          <p:spTgt spid="19459">
                                            <p:txEl>
                                              <p:pRg st="12" end="12"/>
                                            </p:txEl>
                                          </p:spTgt>
                                        </p:tgtEl>
                                        <p:attrNameLst>
                                          <p:attrName>ppt_x</p:attrName>
                                        </p:attrNameLst>
                                      </p:cBhvr>
                                      <p:tavLst>
                                        <p:tav tm="0">
                                          <p:val>
                                            <p:strVal val="ppt_x"/>
                                          </p:val>
                                        </p:tav>
                                        <p:tav tm="50000">
                                          <p:val>
                                            <p:strVal val="ppt_x"/>
                                          </p:val>
                                        </p:tav>
                                        <p:tav tm="100000">
                                          <p:val>
                                            <p:strVal val="ppt_x-.3"/>
                                          </p:val>
                                        </p:tav>
                                      </p:tavLst>
                                    </p:anim>
                                    <p:anim calcmode="lin" valueType="num">
                                      <p:cBhvr>
                                        <p:cTn id="165" dur="500" fill="hold"/>
                                        <p:tgtEl>
                                          <p:spTgt spid="19459">
                                            <p:txEl>
                                              <p:pRg st="12" end="12"/>
                                            </p:txEl>
                                          </p:spTgt>
                                        </p:tgtEl>
                                        <p:attrNameLst>
                                          <p:attrName>ppt_y</p:attrName>
                                        </p:attrNameLst>
                                      </p:cBhvr>
                                      <p:tavLst>
                                        <p:tav tm="0">
                                          <p:val>
                                            <p:strVal val="ppt_y"/>
                                          </p:val>
                                        </p:tav>
                                        <p:tav tm="100000">
                                          <p:val>
                                            <p:strVal val="ppt_y"/>
                                          </p:val>
                                        </p:tav>
                                      </p:tavLst>
                                    </p:anim>
                                    <p:set>
                                      <p:cBhvr>
                                        <p:cTn id="166" dur="1" fill="hold">
                                          <p:stCondLst>
                                            <p:cond delay="499"/>
                                          </p:stCondLst>
                                        </p:cTn>
                                        <p:tgtEl>
                                          <p:spTgt spid="19459">
                                            <p:txEl>
                                              <p:pRg st="12" end="12"/>
                                            </p:txEl>
                                          </p:spTgt>
                                        </p:tgtEl>
                                        <p:attrNameLst>
                                          <p:attrName>style.visibility</p:attrName>
                                        </p:attrNameLst>
                                      </p:cBhvr>
                                      <p:to>
                                        <p:strVal val="hidden"/>
                                      </p:to>
                                    </p:set>
                                  </p:childTnLst>
                                </p:cTn>
                              </p:par>
                              <p:par>
                                <p:cTn id="167" presetID="39" presetClass="exit" presetSubtype="0" decel="100000" fill="hold" grpId="1" nodeType="withEffect">
                                  <p:stCondLst>
                                    <p:cond delay="0"/>
                                  </p:stCondLst>
                                  <p:childTnLst>
                                    <p:anim calcmode="lin" valueType="num">
                                      <p:cBhvr>
                                        <p:cTn id="168" dur="500" fill="hold"/>
                                        <p:tgtEl>
                                          <p:spTgt spid="19459">
                                            <p:txEl>
                                              <p:pRg st="13" end="13"/>
                                            </p:txEl>
                                          </p:spTgt>
                                        </p:tgtEl>
                                        <p:attrNameLst>
                                          <p:attrName>ppt_h</p:attrName>
                                        </p:attrNameLst>
                                      </p:cBhvr>
                                      <p:tavLst>
                                        <p:tav tm="0">
                                          <p:val>
                                            <p:strVal val="ppt_h"/>
                                          </p:val>
                                        </p:tav>
                                        <p:tav tm="50000">
                                          <p:val>
                                            <p:strVal val="ppt_h/20"/>
                                          </p:val>
                                        </p:tav>
                                        <p:tav tm="100000">
                                          <p:val>
                                            <p:strVal val="ppt_h/20"/>
                                          </p:val>
                                        </p:tav>
                                      </p:tavLst>
                                    </p:anim>
                                    <p:anim calcmode="lin" valueType="num">
                                      <p:cBhvr>
                                        <p:cTn id="169" dur="500" fill="hold"/>
                                        <p:tgtEl>
                                          <p:spTgt spid="19459">
                                            <p:txEl>
                                              <p:pRg st="13" end="13"/>
                                            </p:txEl>
                                          </p:spTgt>
                                        </p:tgtEl>
                                        <p:attrNameLst>
                                          <p:attrName>ppt_w</p:attrName>
                                        </p:attrNameLst>
                                      </p:cBhvr>
                                      <p:tavLst>
                                        <p:tav tm="0">
                                          <p:val>
                                            <p:strVal val="ppt_w"/>
                                          </p:val>
                                        </p:tav>
                                        <p:tav tm="50000">
                                          <p:val>
                                            <p:strVal val="ppt_w+.3"/>
                                          </p:val>
                                        </p:tav>
                                        <p:tav tm="100000">
                                          <p:val>
                                            <p:strVal val="ppt_w+.3"/>
                                          </p:val>
                                        </p:tav>
                                      </p:tavLst>
                                    </p:anim>
                                    <p:anim calcmode="lin" valueType="num">
                                      <p:cBhvr>
                                        <p:cTn id="170" dur="500" fill="hold"/>
                                        <p:tgtEl>
                                          <p:spTgt spid="19459">
                                            <p:txEl>
                                              <p:pRg st="13" end="13"/>
                                            </p:txEl>
                                          </p:spTgt>
                                        </p:tgtEl>
                                        <p:attrNameLst>
                                          <p:attrName>ppt_x</p:attrName>
                                        </p:attrNameLst>
                                      </p:cBhvr>
                                      <p:tavLst>
                                        <p:tav tm="0">
                                          <p:val>
                                            <p:strVal val="ppt_x"/>
                                          </p:val>
                                        </p:tav>
                                        <p:tav tm="50000">
                                          <p:val>
                                            <p:strVal val="ppt_x"/>
                                          </p:val>
                                        </p:tav>
                                        <p:tav tm="100000">
                                          <p:val>
                                            <p:strVal val="ppt_x-.3"/>
                                          </p:val>
                                        </p:tav>
                                      </p:tavLst>
                                    </p:anim>
                                    <p:anim calcmode="lin" valueType="num">
                                      <p:cBhvr>
                                        <p:cTn id="171" dur="500" fill="hold"/>
                                        <p:tgtEl>
                                          <p:spTgt spid="19459">
                                            <p:txEl>
                                              <p:pRg st="13" end="13"/>
                                            </p:txEl>
                                          </p:spTgt>
                                        </p:tgtEl>
                                        <p:attrNameLst>
                                          <p:attrName>ppt_y</p:attrName>
                                        </p:attrNameLst>
                                      </p:cBhvr>
                                      <p:tavLst>
                                        <p:tav tm="0">
                                          <p:val>
                                            <p:strVal val="ppt_y"/>
                                          </p:val>
                                        </p:tav>
                                        <p:tav tm="100000">
                                          <p:val>
                                            <p:strVal val="ppt_y"/>
                                          </p:val>
                                        </p:tav>
                                      </p:tavLst>
                                    </p:anim>
                                    <p:set>
                                      <p:cBhvr>
                                        <p:cTn id="172" dur="1" fill="hold">
                                          <p:stCondLst>
                                            <p:cond delay="499"/>
                                          </p:stCondLst>
                                        </p:cTn>
                                        <p:tgtEl>
                                          <p:spTgt spid="19459">
                                            <p:txEl>
                                              <p:pRg st="13" end="1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p:bldP spid="19458" grpId="1"/>
      <p:bldP spid="19459" grpId="0" build="p"/>
      <p:bldP spid="19459" grpId="1" build="allAtOnce"/>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152400"/>
            <a:ext cx="8229600" cy="685800"/>
          </a:xfrm>
          <a:ln w="38100" cmpd="dbl">
            <a:noFill/>
          </a:ln>
        </p:spPr>
        <p:txBody>
          <a:bodyPr/>
          <a:lstStyle/>
          <a:p>
            <a:pPr algn="ctr" eaLnBrk="1" hangingPunct="1"/>
            <a:r>
              <a:rPr lang="ro-RO" sz="2400" b="1" dirty="0">
                <a:solidFill>
                  <a:srgbClr val="007F52"/>
                </a:solidFill>
                <a:latin typeface="+mn-lt"/>
                <a:ea typeface="Tahoma" panose="020B0604030504040204" pitchFamily="34" charset="0"/>
                <a:cs typeface="Tahoma" panose="020B0604030504040204" pitchFamily="34" charset="0"/>
              </a:rPr>
              <a:t>PROCESUL</a:t>
            </a:r>
            <a:r>
              <a:rPr lang="ro-RO" sz="2400" b="1" dirty="0">
                <a:solidFill>
                  <a:schemeClr val="accent6">
                    <a:lumMod val="75000"/>
                  </a:schemeClr>
                </a:solidFill>
              </a:rPr>
              <a:t> </a:t>
            </a:r>
            <a:r>
              <a:rPr lang="ro-RO" sz="2400" b="1" dirty="0">
                <a:solidFill>
                  <a:srgbClr val="007F52"/>
                </a:solidFill>
                <a:latin typeface="+mn-lt"/>
                <a:ea typeface="Tahoma" panose="020B0604030504040204" pitchFamily="34" charset="0"/>
                <a:cs typeface="Tahoma" panose="020B0604030504040204" pitchFamily="34" charset="0"/>
              </a:rPr>
              <a:t>DE ÎNTOCMIRE A PLANULUI DE AFACERI</a:t>
            </a:r>
            <a:endParaRPr lang="ru-RU" sz="2400" b="1" dirty="0">
              <a:solidFill>
                <a:srgbClr val="007F52"/>
              </a:solidFill>
              <a:latin typeface="+mn-lt"/>
              <a:ea typeface="Tahoma" panose="020B0604030504040204" pitchFamily="34" charset="0"/>
              <a:cs typeface="Tahoma" panose="020B0604030504040204" pitchFamily="34" charset="0"/>
            </a:endParaRPr>
          </a:p>
        </p:txBody>
      </p:sp>
      <p:sp>
        <p:nvSpPr>
          <p:cNvPr id="12291" name="Rectangle 3"/>
          <p:cNvSpPr>
            <a:spLocks noGrp="1" noChangeArrowheads="1"/>
          </p:cNvSpPr>
          <p:nvPr>
            <p:ph idx="1"/>
          </p:nvPr>
        </p:nvSpPr>
        <p:spPr>
          <a:xfrm>
            <a:off x="152400" y="1143000"/>
            <a:ext cx="8839200" cy="4327525"/>
          </a:xfrm>
          <a:ln w="38100" cmpd="dbl">
            <a:noFill/>
          </a:ln>
        </p:spPr>
        <p:txBody>
          <a:bodyPr>
            <a:normAutofit lnSpcReduction="10000"/>
          </a:bodyPr>
          <a:lstStyle/>
          <a:p>
            <a:pPr indent="22225" eaLnBrk="1" hangingPunct="1">
              <a:buFont typeface="Wingdings" pitchFamily="2" charset="2"/>
              <a:buNone/>
            </a:pPr>
            <a:r>
              <a:rPr lang="ro-RO" sz="2400" dirty="0">
                <a:latin typeface="Arial" pitchFamily="34" charset="0"/>
                <a:cs typeface="Arial" pitchFamily="34" charset="0"/>
              </a:rPr>
              <a:t>Întocmirea planului de afaceri este un proces care include:</a:t>
            </a:r>
          </a:p>
          <a:p>
            <a:pPr indent="22225" eaLnBrk="1" hangingPunct="1">
              <a:buFont typeface="Wingdings" pitchFamily="2" charset="2"/>
              <a:buNone/>
            </a:pPr>
            <a:r>
              <a:rPr lang="ro-RO" sz="2400" dirty="0">
                <a:latin typeface="Arial" pitchFamily="34" charset="0"/>
                <a:cs typeface="Arial" pitchFamily="34" charset="0"/>
              </a:rPr>
              <a:t>1. Etapa de pregătire a materialelor necesare;</a:t>
            </a:r>
          </a:p>
          <a:p>
            <a:pPr indent="22225" eaLnBrk="1" hangingPunct="1">
              <a:buFont typeface="Wingdings" pitchFamily="2" charset="2"/>
              <a:buNone/>
            </a:pPr>
            <a:r>
              <a:rPr lang="ro-RO" sz="2400" dirty="0">
                <a:latin typeface="Arial" pitchFamily="34" charset="0"/>
                <a:cs typeface="Arial" pitchFamily="34" charset="0"/>
              </a:rPr>
              <a:t>2. Descrierea</a:t>
            </a:r>
            <a:r>
              <a:rPr lang="ro-RO" sz="2400" i="1" dirty="0">
                <a:latin typeface="Arial" pitchFamily="34" charset="0"/>
                <a:cs typeface="Arial" pitchFamily="34" charset="0"/>
              </a:rPr>
              <a:t> (compunerea</a:t>
            </a:r>
            <a:r>
              <a:rPr lang="ro-RO" sz="2400" dirty="0">
                <a:latin typeface="Arial" pitchFamily="34" charset="0"/>
                <a:cs typeface="Arial" pitchFamily="34" charset="0"/>
              </a:rPr>
              <a:t>) planului de afaceri. </a:t>
            </a:r>
          </a:p>
          <a:p>
            <a:pPr indent="22225" eaLnBrk="1" hangingPunct="1">
              <a:buFont typeface="Wingdings" pitchFamily="2" charset="2"/>
              <a:buNone/>
            </a:pPr>
            <a:r>
              <a:rPr lang="ro-RO" sz="2400" dirty="0">
                <a:latin typeface="Arial" pitchFamily="34" charset="0"/>
                <a:cs typeface="Arial" pitchFamily="34" charset="0"/>
              </a:rPr>
              <a:t>Pregătirea pentru elaborarea planului de afaceri presupune parcurgerea următoarelor etape:</a:t>
            </a:r>
          </a:p>
          <a:p>
            <a:pPr marL="998538" lvl="1" eaLnBrk="1" hangingPunct="1">
              <a:buClr>
                <a:schemeClr val="tx1"/>
              </a:buClr>
            </a:pPr>
            <a:r>
              <a:rPr lang="ro-RO" sz="2400" dirty="0">
                <a:latin typeface="Arial" pitchFamily="34" charset="0"/>
                <a:cs typeface="Arial" pitchFamily="34" charset="0"/>
              </a:rPr>
              <a:t>Colectarea informaţiei;</a:t>
            </a:r>
          </a:p>
          <a:p>
            <a:pPr marL="998538" lvl="1" eaLnBrk="1" hangingPunct="1">
              <a:buClr>
                <a:schemeClr val="tx1"/>
              </a:buClr>
            </a:pPr>
            <a:r>
              <a:rPr lang="ro-RO" sz="2400" dirty="0">
                <a:latin typeface="Arial" pitchFamily="34" charset="0"/>
                <a:cs typeface="Arial" pitchFamily="34" charset="0"/>
              </a:rPr>
              <a:t>Determinarea tipului planului de afaceri;</a:t>
            </a:r>
          </a:p>
          <a:p>
            <a:pPr marL="998538" lvl="1" eaLnBrk="1" hangingPunct="1">
              <a:buClr>
                <a:schemeClr val="tx1"/>
              </a:buClr>
            </a:pPr>
            <a:r>
              <a:rPr lang="ro-RO" sz="2400" dirty="0">
                <a:latin typeface="Arial" pitchFamily="34" charset="0"/>
                <a:cs typeface="Arial" pitchFamily="34" charset="0"/>
              </a:rPr>
              <a:t>Stabilirea structurii planului; </a:t>
            </a:r>
          </a:p>
          <a:p>
            <a:pPr marL="998538" lvl="1" eaLnBrk="1" hangingPunct="1">
              <a:buClr>
                <a:schemeClr val="tx1"/>
              </a:buClr>
            </a:pPr>
            <a:r>
              <a:rPr lang="ro-RO" sz="2400" dirty="0">
                <a:latin typeface="Arial" pitchFamily="34" charset="0"/>
                <a:cs typeface="Arial" pitchFamily="34" charset="0"/>
              </a:rPr>
              <a:t>Repartizarea responsabilităţilor.</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381000" y="304800"/>
            <a:ext cx="8229600" cy="517525"/>
          </a:xfrm>
          <a:ln w="38100" cmpd="dbl">
            <a:noFill/>
          </a:ln>
        </p:spPr>
        <p:txBody>
          <a:bodyPr>
            <a:normAutofit/>
          </a:bodyPr>
          <a:lstStyle/>
          <a:p>
            <a:pPr algn="ctr" eaLnBrk="1" hangingPunct="1"/>
            <a:r>
              <a:rPr lang="ro-RO" sz="2400" b="1" dirty="0">
                <a:solidFill>
                  <a:srgbClr val="007F52"/>
                </a:solidFill>
                <a:latin typeface="+mn-lt"/>
                <a:ea typeface="Tahoma" panose="020B0604030504040204" pitchFamily="34" charset="0"/>
                <a:cs typeface="Tahoma" panose="020B0604030504040204" pitchFamily="34" charset="0"/>
              </a:rPr>
              <a:t>INFORMAŢIA NECESARĂ PENTRU ÎNTOCMIREA PA</a:t>
            </a:r>
            <a:endParaRPr lang="ru-RU" sz="2400" b="1" dirty="0">
              <a:solidFill>
                <a:srgbClr val="007F52"/>
              </a:solidFill>
              <a:latin typeface="+mn-lt"/>
              <a:ea typeface="Tahoma" panose="020B0604030504040204" pitchFamily="34" charset="0"/>
              <a:cs typeface="Tahoma" panose="020B0604030504040204" pitchFamily="34" charset="0"/>
            </a:endParaRPr>
          </a:p>
        </p:txBody>
      </p:sp>
      <p:sp>
        <p:nvSpPr>
          <p:cNvPr id="13315" name="Rectangle 3"/>
          <p:cNvSpPr>
            <a:spLocks noGrp="1" noChangeArrowheads="1"/>
          </p:cNvSpPr>
          <p:nvPr>
            <p:ph idx="1"/>
          </p:nvPr>
        </p:nvSpPr>
        <p:spPr>
          <a:xfrm>
            <a:off x="381000" y="1066800"/>
            <a:ext cx="8305800" cy="4392612"/>
          </a:xfrm>
          <a:ln w="38100" cmpd="dbl">
            <a:noFill/>
          </a:ln>
        </p:spPr>
        <p:txBody>
          <a:bodyPr>
            <a:normAutofit fontScale="92500"/>
          </a:bodyPr>
          <a:lstStyle/>
          <a:p>
            <a:pPr eaLnBrk="1" hangingPunct="1">
              <a:buFont typeface="Wingdings" pitchFamily="2" charset="2"/>
              <a:buNone/>
            </a:pPr>
            <a:endParaRPr lang="ro-RO" sz="1400" dirty="0"/>
          </a:p>
          <a:p>
            <a:pPr eaLnBrk="1" hangingPunct="1"/>
            <a:r>
              <a:rPr lang="ro-RO" sz="2400" dirty="0">
                <a:latin typeface="Arial" pitchFamily="34" charset="0"/>
                <a:cs typeface="Arial" pitchFamily="34" charset="0"/>
              </a:rPr>
              <a:t>Valoarea planului de afaceri este determinată de </a:t>
            </a:r>
            <a:r>
              <a:rPr lang="ro-RO" sz="2400" i="1" dirty="0">
                <a:solidFill>
                  <a:srgbClr val="0000FF"/>
                </a:solidFill>
                <a:latin typeface="Arial" pitchFamily="34" charset="0"/>
                <a:cs typeface="Arial" pitchFamily="34" charset="0"/>
              </a:rPr>
              <a:t>calitatea informaţiei</a:t>
            </a:r>
            <a:r>
              <a:rPr lang="ro-RO" sz="2400" dirty="0">
                <a:solidFill>
                  <a:srgbClr val="0000FF"/>
                </a:solidFill>
                <a:latin typeface="Arial" pitchFamily="34" charset="0"/>
                <a:cs typeface="Arial" pitchFamily="34" charset="0"/>
              </a:rPr>
              <a:t> </a:t>
            </a:r>
            <a:r>
              <a:rPr lang="ro-RO" sz="2400" dirty="0">
                <a:latin typeface="Arial" pitchFamily="34" charset="0"/>
                <a:cs typeface="Arial" pitchFamily="34" charset="0"/>
              </a:rPr>
              <a:t>incluse, de </a:t>
            </a:r>
            <a:r>
              <a:rPr lang="ro-RO" sz="2400" i="1" dirty="0">
                <a:solidFill>
                  <a:srgbClr val="0000FF"/>
                </a:solidFill>
                <a:latin typeface="Arial" pitchFamily="34" charset="0"/>
                <a:cs typeface="Arial" pitchFamily="34" charset="0"/>
              </a:rPr>
              <a:t>argumentarea</a:t>
            </a:r>
            <a:r>
              <a:rPr lang="ro-RO" sz="2400" dirty="0">
                <a:solidFill>
                  <a:srgbClr val="0000FF"/>
                </a:solidFill>
                <a:latin typeface="Arial" pitchFamily="34" charset="0"/>
                <a:cs typeface="Arial" pitchFamily="34" charset="0"/>
              </a:rPr>
              <a:t> (justificarea) </a:t>
            </a:r>
            <a:r>
              <a:rPr lang="ro-RO" sz="2400" i="1" dirty="0">
                <a:solidFill>
                  <a:srgbClr val="0000FF"/>
                </a:solidFill>
                <a:latin typeface="Arial" pitchFamily="34" charset="0"/>
                <a:cs typeface="Arial" pitchFamily="34" charset="0"/>
              </a:rPr>
              <a:t>acțiunilor</a:t>
            </a:r>
            <a:r>
              <a:rPr lang="ro-RO" sz="2400" dirty="0">
                <a:solidFill>
                  <a:srgbClr val="0000FF"/>
                </a:solidFill>
                <a:latin typeface="Arial" pitchFamily="34" charset="0"/>
                <a:cs typeface="Arial" pitchFamily="34" charset="0"/>
              </a:rPr>
              <a:t> </a:t>
            </a:r>
            <a:r>
              <a:rPr lang="ro-RO" sz="2400" dirty="0">
                <a:latin typeface="Arial" pitchFamily="34" charset="0"/>
                <a:cs typeface="Arial" pitchFamily="34" charset="0"/>
              </a:rPr>
              <a:t>și </a:t>
            </a:r>
            <a:r>
              <a:rPr lang="ro-RO" sz="2400" i="1" dirty="0">
                <a:solidFill>
                  <a:srgbClr val="0000FF"/>
                </a:solidFill>
                <a:latin typeface="Arial" pitchFamily="34" charset="0"/>
                <a:cs typeface="Arial" pitchFamily="34" charset="0"/>
              </a:rPr>
              <a:t>realismul</a:t>
            </a:r>
            <a:r>
              <a:rPr lang="ro-RO" sz="2400" dirty="0">
                <a:solidFill>
                  <a:srgbClr val="0000FF"/>
                </a:solidFill>
                <a:latin typeface="Arial" pitchFamily="34" charset="0"/>
                <a:cs typeface="Arial" pitchFamily="34" charset="0"/>
              </a:rPr>
              <a:t> </a:t>
            </a:r>
            <a:r>
              <a:rPr lang="ro-RO" sz="2400" i="1" dirty="0">
                <a:solidFill>
                  <a:srgbClr val="0000FF"/>
                </a:solidFill>
                <a:latin typeface="Arial" pitchFamily="34" charset="0"/>
                <a:cs typeface="Arial" pitchFamily="34" charset="0"/>
              </a:rPr>
              <a:t>previziunilor</a:t>
            </a:r>
            <a:r>
              <a:rPr lang="ro-RO" sz="2400" dirty="0">
                <a:latin typeface="Arial" pitchFamily="34" charset="0"/>
                <a:cs typeface="Arial" pitchFamily="34" charset="0"/>
              </a:rPr>
              <a:t> pe care se bazează.</a:t>
            </a:r>
          </a:p>
          <a:p>
            <a:pPr eaLnBrk="1" hangingPunct="1"/>
            <a:r>
              <a:rPr lang="ro-RO" sz="2400" dirty="0">
                <a:latin typeface="Arial" pitchFamily="34" charset="0"/>
                <a:cs typeface="Arial" pitchFamily="34" charset="0"/>
              </a:rPr>
              <a:t>Procesul de colectare a informaţiei prevede lucrul de analiză atât a surselor de </a:t>
            </a:r>
            <a:r>
              <a:rPr lang="ro-RO" sz="2400" i="1" u="sng" dirty="0">
                <a:solidFill>
                  <a:srgbClr val="0000FF"/>
                </a:solidFill>
                <a:latin typeface="Arial" pitchFamily="34" charset="0"/>
                <a:cs typeface="Arial" pitchFamily="34" charset="0"/>
              </a:rPr>
              <a:t>date interne</a:t>
            </a:r>
            <a:r>
              <a:rPr lang="ro-RO" sz="2400" dirty="0">
                <a:latin typeface="Arial" pitchFamily="34" charset="0"/>
                <a:cs typeface="Arial" pitchFamily="34" charset="0"/>
              </a:rPr>
              <a:t>, cât şi cu cele </a:t>
            </a:r>
            <a:r>
              <a:rPr lang="ro-RO" sz="2400" i="1" u="sng" dirty="0">
                <a:solidFill>
                  <a:srgbClr val="0000FF"/>
                </a:solidFill>
                <a:latin typeface="Arial" pitchFamily="34" charset="0"/>
                <a:cs typeface="Arial" pitchFamily="34" charset="0"/>
              </a:rPr>
              <a:t>externe</a:t>
            </a:r>
            <a:r>
              <a:rPr lang="ro-RO" sz="2400" dirty="0">
                <a:latin typeface="Arial" pitchFamily="34" charset="0"/>
                <a:cs typeface="Arial" pitchFamily="34" charset="0"/>
              </a:rPr>
              <a:t>. </a:t>
            </a:r>
          </a:p>
          <a:p>
            <a:pPr eaLnBrk="1" hangingPunct="1"/>
            <a:r>
              <a:rPr lang="ro-RO" sz="2400" dirty="0">
                <a:latin typeface="Arial" pitchFamily="34" charset="0"/>
                <a:cs typeface="Arial" pitchFamily="34" charset="0"/>
              </a:rPr>
              <a:t>Pentru a analiza sursele de date, colectăm informaţii cu privire la: </a:t>
            </a:r>
            <a:r>
              <a:rPr lang="ro-RO" sz="2400" u="sng" dirty="0">
                <a:solidFill>
                  <a:srgbClr val="0000FF"/>
                </a:solidFill>
                <a:latin typeface="Arial" pitchFamily="34" charset="0"/>
                <a:cs typeface="Arial" pitchFamily="34" charset="0"/>
              </a:rPr>
              <a:t>piaţă, clienţi, concurenţi, procesul de producţie, capacitatea de producţie, echipa managerială, resursele materiale și financiare, etc.</a:t>
            </a:r>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txBox="1">
            <a:spLocks noChangeArrowheads="1"/>
          </p:cNvSpPr>
          <p:nvPr/>
        </p:nvSpPr>
        <p:spPr bwMode="auto">
          <a:xfrm>
            <a:off x="381000" y="457200"/>
            <a:ext cx="8382000" cy="2819400"/>
          </a:xfrm>
          <a:prstGeom prst="rect">
            <a:avLst/>
          </a:prstGeom>
          <a:noFill/>
          <a:ln w="25400" cmpd="dbl">
            <a:solidFill>
              <a:schemeClr val="tx1"/>
            </a:solidFill>
            <a:miter lim="800000"/>
            <a:headEnd/>
            <a:tailEnd/>
          </a:ln>
        </p:spPr>
        <p:txBody>
          <a:bodyPr vert="horz" wrap="none" lIns="91440" tIns="45720" rIns="91440" bIns="45720" numCol="1" anchor="t" anchorCtr="0" compatLnSpc="1">
            <a:prstTxWarp prst="textNoShape">
              <a:avLst/>
            </a:prstTxWarp>
            <a:noAutofit/>
          </a:bodyPr>
          <a:lstStyle/>
          <a:p>
            <a:pPr marL="609600" marR="0" lvl="0" indent="-609600" algn="l" defTabSz="914400" rtl="0" eaLnBrk="1" fontAlgn="base" latinLnBrk="0" hangingPunct="1">
              <a:lnSpc>
                <a:spcPct val="100000"/>
              </a:lnSpc>
              <a:spcBef>
                <a:spcPct val="20000"/>
              </a:spcBef>
              <a:spcAft>
                <a:spcPct val="0"/>
              </a:spcAft>
              <a:buClrTx/>
              <a:buSzTx/>
              <a:buFont typeface="Wingdings" pitchFamily="2" charset="2"/>
              <a:buNone/>
              <a:tabLst/>
              <a:defRPr/>
            </a:pPr>
            <a:r>
              <a:rPr kumimoji="0" lang="ro-RO" sz="2400" b="1" i="0" u="sng" strike="noStrike" kern="1200" cap="none" spc="0" normalizeH="0" baseline="0" noProof="0" dirty="0">
                <a:ln>
                  <a:noFill/>
                </a:ln>
                <a:solidFill>
                  <a:schemeClr val="accent6">
                    <a:lumMod val="75000"/>
                  </a:schemeClr>
                </a:solidFill>
                <a:effectLst/>
                <a:uLnTx/>
                <a:uFillTx/>
                <a:latin typeface="Arial" pitchFamily="34" charset="0"/>
                <a:cs typeface="Arial" pitchFamily="34" charset="0"/>
              </a:rPr>
              <a:t>Surse de date interne (din în cadrul firmei):</a:t>
            </a:r>
          </a:p>
          <a:p>
            <a:pPr marL="609600" lvl="0" indent="-609600">
              <a:spcBef>
                <a:spcPct val="20000"/>
              </a:spcBef>
            </a:pPr>
            <a:r>
              <a:rPr lang="ro-RO" sz="2000" b="1" dirty="0">
                <a:latin typeface="Arial" pitchFamily="34" charset="0"/>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Bilanţul contabil și</a:t>
            </a:r>
            <a:r>
              <a:rPr kumimoji="0" lang="ro-RO" sz="2000" b="0" i="0" u="none" strike="noStrike" kern="1200" cap="none" spc="0" normalizeH="0" noProof="0" dirty="0">
                <a:ln>
                  <a:noFill/>
                </a:ln>
                <a:solidFill>
                  <a:schemeClr val="tx1"/>
                </a:solidFill>
                <a:effectLst/>
                <a:uLnTx/>
                <a:uFillTx/>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Raportul privind rezultatele financiare;</a:t>
            </a:r>
          </a:p>
          <a:p>
            <a:pPr marL="609600" lvl="0" indent="-609600">
              <a:spcBef>
                <a:spcPct val="20000"/>
              </a:spcBef>
            </a:pPr>
            <a:r>
              <a:rPr lang="ro-RO" sz="2000" b="1" dirty="0">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Raportul privind fluxul capitalului</a:t>
            </a:r>
            <a:r>
              <a:rPr kumimoji="0" lang="ro-RO" sz="2000" b="0" i="0" u="none" strike="noStrike" kern="1200" cap="none" spc="0" normalizeH="0" noProof="0" dirty="0">
                <a:ln>
                  <a:noFill/>
                </a:ln>
                <a:solidFill>
                  <a:schemeClr val="tx1"/>
                </a:solidFill>
                <a:effectLst/>
                <a:uLnTx/>
                <a:uFillTx/>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propriu;</a:t>
            </a:r>
          </a:p>
          <a:p>
            <a:pPr marL="609600" lvl="0" indent="-609600">
              <a:spcBef>
                <a:spcPct val="20000"/>
              </a:spcBef>
            </a:pPr>
            <a:r>
              <a:rPr lang="ro-RO" sz="2000" b="1" dirty="0">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Raportul privind fluxul mijloacelor băneşti;</a:t>
            </a:r>
          </a:p>
          <a:p>
            <a:pPr marL="609600" lvl="0" indent="-609600">
              <a:spcBef>
                <a:spcPct val="20000"/>
              </a:spcBef>
            </a:pPr>
            <a:r>
              <a:rPr lang="ro-RO" sz="2000" b="1" dirty="0">
                <a:cs typeface="Arial" pitchFamily="34" charset="0"/>
              </a:rPr>
              <a:t>-  </a:t>
            </a:r>
            <a:r>
              <a:rPr lang="ro-RO" sz="2000" noProof="0" dirty="0">
                <a:cs typeface="Arial" pitchFamily="34" charset="0"/>
              </a:rPr>
              <a:t>I</a:t>
            </a:r>
            <a:r>
              <a:rPr kumimoji="0" lang="ro-RO" sz="2000" b="0" i="0" u="none" strike="noStrike" kern="1200" cap="none" spc="0" normalizeH="0" baseline="0" noProof="0" dirty="0">
                <a:ln>
                  <a:noFill/>
                </a:ln>
                <a:solidFill>
                  <a:schemeClr val="tx1"/>
                </a:solidFill>
                <a:effectLst/>
                <a:uLnTx/>
                <a:uFillTx/>
                <a:cs typeface="Arial" pitchFamily="34" charset="0"/>
              </a:rPr>
              <a:t>nformaţii privind capacitatea de producţie;</a:t>
            </a:r>
          </a:p>
          <a:p>
            <a:pPr marL="609600" lvl="0" indent="-609600">
              <a:spcBef>
                <a:spcPct val="20000"/>
              </a:spcBef>
            </a:pPr>
            <a:r>
              <a:rPr lang="ro-RO" sz="2000" b="1" dirty="0">
                <a:cs typeface="Arial" pitchFamily="34" charset="0"/>
              </a:rPr>
              <a:t>-  </a:t>
            </a:r>
            <a:r>
              <a:rPr kumimoji="0" lang="ro-RO" sz="2000" b="0" i="0" u="none" strike="noStrike" kern="1200" cap="none" spc="0" normalizeH="0" baseline="0" noProof="0" dirty="0">
                <a:ln>
                  <a:noFill/>
                </a:ln>
                <a:solidFill>
                  <a:schemeClr val="tx1"/>
                </a:solidFill>
                <a:effectLst/>
                <a:uLnTx/>
                <a:uFillTx/>
                <a:cs typeface="Arial" pitchFamily="34" charset="0"/>
              </a:rPr>
              <a:t>Situaţia vânzărilor;</a:t>
            </a:r>
          </a:p>
          <a:p>
            <a:pPr marL="609600" lvl="0" indent="-609600">
              <a:spcBef>
                <a:spcPct val="20000"/>
              </a:spcBef>
            </a:pPr>
            <a:r>
              <a:rPr lang="ro-RO" sz="2000" b="1" dirty="0">
                <a:cs typeface="Arial" pitchFamily="34" charset="0"/>
              </a:rPr>
              <a:t>-  </a:t>
            </a:r>
            <a:r>
              <a:rPr lang="ro-RO" sz="2000" dirty="0">
                <a:cs typeface="Arial" pitchFamily="34" charset="0"/>
              </a:rPr>
              <a:t>Pentru </a:t>
            </a:r>
            <a:r>
              <a:rPr lang="ro-RO" sz="2000" dirty="0" err="1">
                <a:cs typeface="Arial" pitchFamily="34" charset="0"/>
              </a:rPr>
              <a:t>Start-up</a:t>
            </a:r>
            <a:r>
              <a:rPr lang="ro-RO" sz="2000" dirty="0">
                <a:cs typeface="Arial" pitchFamily="34" charset="0"/>
              </a:rPr>
              <a:t> – situația la momentul inițierii afacerii.</a:t>
            </a:r>
            <a:endParaRPr kumimoji="0" lang="ro-RO" sz="2000" b="0" i="0" u="none" strike="noStrike" kern="1200" cap="none" spc="0" normalizeH="0" baseline="0" noProof="0" dirty="0">
              <a:ln>
                <a:noFill/>
              </a:ln>
              <a:solidFill>
                <a:schemeClr val="tx1"/>
              </a:solidFill>
              <a:effectLst/>
              <a:uLnTx/>
              <a:uFillTx/>
              <a:cs typeface="Arial" pitchFamily="34" charset="0"/>
            </a:endParaRPr>
          </a:p>
        </p:txBody>
      </p:sp>
      <p:sp>
        <p:nvSpPr>
          <p:cNvPr id="8" name="Rectangle 3"/>
          <p:cNvSpPr txBox="1">
            <a:spLocks noChangeArrowheads="1"/>
          </p:cNvSpPr>
          <p:nvPr/>
        </p:nvSpPr>
        <p:spPr bwMode="auto">
          <a:xfrm>
            <a:off x="381000" y="3505200"/>
            <a:ext cx="8458200" cy="2895600"/>
          </a:xfrm>
          <a:prstGeom prst="rect">
            <a:avLst/>
          </a:prstGeom>
          <a:noFill/>
          <a:ln w="25400" cmpd="dbl">
            <a:solidFill>
              <a:schemeClr val="tx1"/>
            </a:solidFill>
            <a:miter lim="800000"/>
            <a:headEnd/>
            <a:tailEnd/>
          </a:ln>
        </p:spPr>
        <p:txBody>
          <a:bodyPr vert="horz" wrap="none" lIns="91440" tIns="45720" rIns="91440" bIns="45720" numCol="1" anchor="t" anchorCtr="0" compatLnSpc="1">
            <a:prstTxWarp prst="textNoShape">
              <a:avLst/>
            </a:prstTxWarp>
            <a:noAutofit/>
          </a:bodyPr>
          <a:lstStyle/>
          <a:p>
            <a:pPr marL="609600" marR="0" lvl="0" indent="-609600" algn="l" defTabSz="914400" rtl="0" eaLnBrk="1" fontAlgn="base" latinLnBrk="0" hangingPunct="1">
              <a:lnSpc>
                <a:spcPct val="100000"/>
              </a:lnSpc>
              <a:spcBef>
                <a:spcPct val="20000"/>
              </a:spcBef>
              <a:spcAft>
                <a:spcPct val="0"/>
              </a:spcAft>
              <a:buClrTx/>
              <a:buSzTx/>
              <a:buFont typeface="Wingdings" pitchFamily="2" charset="2"/>
              <a:buNone/>
              <a:tabLst/>
              <a:defRPr/>
            </a:pPr>
            <a:endParaRPr kumimoji="0" lang="ro-RO" sz="20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Прямоугольник 9"/>
          <p:cNvSpPr/>
          <p:nvPr/>
        </p:nvSpPr>
        <p:spPr>
          <a:xfrm>
            <a:off x="-152400" y="2971800"/>
            <a:ext cx="8839200" cy="3354765"/>
          </a:xfrm>
          <a:prstGeom prst="rect">
            <a:avLst/>
          </a:prstGeom>
        </p:spPr>
        <p:txBody>
          <a:bodyPr wrap="square">
            <a:spAutoFit/>
          </a:bodyPr>
          <a:lstStyle/>
          <a:p>
            <a:pPr lvl="1" eaLnBrk="1" hangingPunct="1">
              <a:buClr>
                <a:schemeClr val="tx1"/>
              </a:buClr>
              <a:buSzTx/>
            </a:pPr>
            <a:endParaRPr lang="ro-RO" sz="2000" dirty="0"/>
          </a:p>
          <a:p>
            <a:pPr lvl="1" eaLnBrk="1" hangingPunct="1">
              <a:buClr>
                <a:schemeClr val="tx1"/>
              </a:buClr>
              <a:buSzTx/>
            </a:pPr>
            <a:endParaRPr lang="ro-RO" sz="2400" b="1" u="sng" dirty="0">
              <a:solidFill>
                <a:schemeClr val="accent6">
                  <a:lumMod val="75000"/>
                </a:schemeClr>
              </a:solidFill>
              <a:latin typeface="Arial" pitchFamily="34" charset="0"/>
              <a:cs typeface="Arial" pitchFamily="34" charset="0"/>
            </a:endParaRPr>
          </a:p>
          <a:p>
            <a:pPr lvl="1" eaLnBrk="1" hangingPunct="1">
              <a:buClr>
                <a:schemeClr val="tx1"/>
              </a:buClr>
              <a:buSzTx/>
            </a:pPr>
            <a:r>
              <a:rPr lang="ro-RO" sz="2400" b="1" dirty="0">
                <a:solidFill>
                  <a:schemeClr val="accent6">
                    <a:lumMod val="75000"/>
                  </a:schemeClr>
                </a:solidFill>
                <a:latin typeface="Arial" pitchFamily="34" charset="0"/>
                <a:cs typeface="Arial" pitchFamily="34" charset="0"/>
              </a:rPr>
              <a:t> </a:t>
            </a:r>
            <a:r>
              <a:rPr lang="ro-RO" sz="2400" b="1" u="sng" dirty="0">
                <a:solidFill>
                  <a:schemeClr val="accent6">
                    <a:lumMod val="75000"/>
                  </a:schemeClr>
                </a:solidFill>
                <a:latin typeface="Arial" pitchFamily="34" charset="0"/>
                <a:cs typeface="Arial" pitchFamily="34" charset="0"/>
              </a:rPr>
              <a:t>Surse de date externe:</a:t>
            </a:r>
          </a:p>
          <a:p>
            <a:pPr lvl="1" eaLnBrk="1" hangingPunct="1">
              <a:buClr>
                <a:schemeClr val="tx1"/>
              </a:buClr>
              <a:buSzTx/>
            </a:pPr>
            <a:r>
              <a:rPr lang="ro-RO" sz="2400" b="1" dirty="0">
                <a:latin typeface="Arial" pitchFamily="34" charset="0"/>
                <a:cs typeface="Arial" pitchFamily="34" charset="0"/>
              </a:rPr>
              <a:t> - </a:t>
            </a:r>
            <a:r>
              <a:rPr lang="ro-RO" sz="2400" b="1" dirty="0">
                <a:solidFill>
                  <a:schemeClr val="accent6">
                    <a:lumMod val="75000"/>
                  </a:schemeClr>
                </a:solidFill>
                <a:latin typeface="Arial" pitchFamily="34" charset="0"/>
                <a:cs typeface="Arial" pitchFamily="34" charset="0"/>
              </a:rPr>
              <a:t> </a:t>
            </a:r>
            <a:r>
              <a:rPr lang="ro-RO" sz="2000" dirty="0"/>
              <a:t>Anuare şi buletine statistice; </a:t>
            </a:r>
          </a:p>
          <a:p>
            <a:pPr lvl="1" eaLnBrk="1" hangingPunct="1">
              <a:buClr>
                <a:schemeClr val="tx1"/>
              </a:buClr>
              <a:buSzTx/>
            </a:pPr>
            <a:r>
              <a:rPr lang="ro-RO" sz="2000" b="1" dirty="0">
                <a:latin typeface="Arial" pitchFamily="34" charset="0"/>
                <a:cs typeface="Arial" pitchFamily="34" charset="0"/>
              </a:rPr>
              <a:t> -</a:t>
            </a:r>
            <a:r>
              <a:rPr lang="ro-RO" sz="2000" dirty="0"/>
              <a:t>   Programe de stat; </a:t>
            </a:r>
          </a:p>
          <a:p>
            <a:pPr lvl="1" eaLnBrk="1" hangingPunct="1">
              <a:buClr>
                <a:schemeClr val="tx1"/>
              </a:buClr>
              <a:buSzTx/>
            </a:pPr>
            <a:r>
              <a:rPr lang="ro-RO" sz="2000" b="1" dirty="0">
                <a:latin typeface="Arial" pitchFamily="34" charset="0"/>
                <a:cs typeface="Arial" pitchFamily="34" charset="0"/>
              </a:rPr>
              <a:t> -   </a:t>
            </a:r>
            <a:r>
              <a:rPr lang="ro-RO" sz="2000" dirty="0"/>
              <a:t>Legi şi alte acte normative ;</a:t>
            </a:r>
          </a:p>
          <a:p>
            <a:pPr lvl="1" eaLnBrk="1" hangingPunct="1">
              <a:buClr>
                <a:schemeClr val="tx1"/>
              </a:buClr>
              <a:buSzTx/>
            </a:pPr>
            <a:r>
              <a:rPr lang="ro-RO" sz="2000" b="1" dirty="0">
                <a:latin typeface="Arial" pitchFamily="34" charset="0"/>
                <a:cs typeface="Arial" pitchFamily="34" charset="0"/>
              </a:rPr>
              <a:t> -   </a:t>
            </a:r>
            <a:r>
              <a:rPr lang="ro-RO" sz="2000" dirty="0"/>
              <a:t>Informaţii despre afaceri din domeniul în care planificăm activitatea;</a:t>
            </a:r>
          </a:p>
          <a:p>
            <a:pPr lvl="1" eaLnBrk="1" hangingPunct="1">
              <a:buClr>
                <a:schemeClr val="tx1"/>
              </a:buClr>
              <a:buSzTx/>
            </a:pPr>
            <a:r>
              <a:rPr lang="ro-RO" sz="2000" b="1" dirty="0">
                <a:latin typeface="Arial" pitchFamily="34" charset="0"/>
                <a:cs typeface="Arial" pitchFamily="34" charset="0"/>
              </a:rPr>
              <a:t> -   </a:t>
            </a:r>
            <a:r>
              <a:rPr lang="ro-RO" sz="2000" dirty="0"/>
              <a:t>Ghiduri şi cataloage;</a:t>
            </a:r>
          </a:p>
          <a:p>
            <a:pPr lvl="1" eaLnBrk="1" hangingPunct="1">
              <a:buClr>
                <a:schemeClr val="tx1"/>
              </a:buClr>
              <a:buSzTx/>
            </a:pPr>
            <a:r>
              <a:rPr lang="ro-RO" sz="2000" b="1" dirty="0">
                <a:latin typeface="Arial" pitchFamily="34" charset="0"/>
                <a:cs typeface="Arial" pitchFamily="34" charset="0"/>
              </a:rPr>
              <a:t> -</a:t>
            </a:r>
            <a:r>
              <a:rPr lang="ro-RO" sz="2000" dirty="0"/>
              <a:t>   Internet-ul;</a:t>
            </a:r>
          </a:p>
          <a:p>
            <a:pPr lvl="1" eaLnBrk="1" hangingPunct="1">
              <a:buClr>
                <a:schemeClr val="tx1"/>
              </a:buClr>
              <a:buSzTx/>
            </a:pPr>
            <a:r>
              <a:rPr lang="ro-RO" sz="2000" b="1" dirty="0">
                <a:latin typeface="Arial" pitchFamily="34" charset="0"/>
                <a:cs typeface="Arial" pitchFamily="34" charset="0"/>
              </a:rPr>
              <a:t> -   </a:t>
            </a:r>
            <a:r>
              <a:rPr lang="ro-RO" sz="2000" dirty="0"/>
              <a:t>Studii privind piaţa produselor.</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457200"/>
            <a:ext cx="8229600" cy="746125"/>
          </a:xfrm>
          <a:ln w="38100" cmpd="dbl">
            <a:noFill/>
          </a:ln>
        </p:spPr>
        <p:txBody>
          <a:bodyPr/>
          <a:lstStyle/>
          <a:p>
            <a:pPr algn="ctr" eaLnBrk="1" hangingPunct="1"/>
            <a:r>
              <a:rPr lang="ro-RO" sz="2400" b="1" dirty="0">
                <a:solidFill>
                  <a:schemeClr val="accent6">
                    <a:lumMod val="75000"/>
                  </a:schemeClr>
                </a:solidFill>
              </a:rPr>
              <a:t>MODELE DE STRUCTURI A PLANULUI DE AFACERI</a:t>
            </a:r>
            <a:endParaRPr lang="ru-RU" sz="2400" b="1" dirty="0">
              <a:solidFill>
                <a:schemeClr val="accent6">
                  <a:lumMod val="75000"/>
                </a:schemeClr>
              </a:solidFill>
            </a:endParaRPr>
          </a:p>
        </p:txBody>
      </p:sp>
      <p:sp>
        <p:nvSpPr>
          <p:cNvPr id="17411" name="Rectangle 3"/>
          <p:cNvSpPr>
            <a:spLocks noGrp="1" noChangeArrowheads="1"/>
          </p:cNvSpPr>
          <p:nvPr>
            <p:ph idx="1"/>
          </p:nvPr>
        </p:nvSpPr>
        <p:spPr>
          <a:xfrm>
            <a:off x="457200" y="1371600"/>
            <a:ext cx="8229600" cy="4535487"/>
          </a:xfrm>
          <a:ln w="38100" cmpd="dbl">
            <a:noFill/>
          </a:ln>
        </p:spPr>
        <p:txBody>
          <a:bodyPr>
            <a:normAutofit fontScale="92500" lnSpcReduction="10000"/>
          </a:bodyPr>
          <a:lstStyle/>
          <a:p>
            <a:pPr indent="22225" eaLnBrk="1" hangingPunct="1">
              <a:buFont typeface="Wingdings" pitchFamily="2" charset="2"/>
              <a:buNone/>
            </a:pPr>
            <a:endParaRPr lang="ro-RO" sz="1000" dirty="0"/>
          </a:p>
          <a:p>
            <a:pPr indent="22225" eaLnBrk="1" hangingPunct="1">
              <a:buFont typeface="Wingdings" pitchFamily="2" charset="2"/>
              <a:buChar char="§"/>
            </a:pPr>
            <a:r>
              <a:rPr lang="ro-RO" sz="2400" dirty="0"/>
              <a:t> </a:t>
            </a:r>
            <a:r>
              <a:rPr lang="ro-RO" sz="2000" dirty="0">
                <a:latin typeface="Arial" pitchFamily="34" charset="0"/>
                <a:cs typeface="Arial" pitchFamily="34" charset="0"/>
              </a:rPr>
              <a:t>Planul de afaceri este organizat pe compartimente separate şi bine definite, fiecare abordând un anumit gen de informaţie şi analiză. </a:t>
            </a:r>
          </a:p>
          <a:p>
            <a:pPr indent="22225" eaLnBrk="1" hangingPunct="1">
              <a:buNone/>
            </a:pPr>
            <a:endParaRPr lang="ro-RO" sz="1000" dirty="0">
              <a:latin typeface="Arial" pitchFamily="34" charset="0"/>
              <a:cs typeface="Arial" pitchFamily="34" charset="0"/>
            </a:endParaRPr>
          </a:p>
          <a:p>
            <a:pPr indent="22225" eaLnBrk="1" hangingPunct="1">
              <a:buFont typeface="Wingdings" pitchFamily="2" charset="2"/>
              <a:buNone/>
            </a:pPr>
            <a:r>
              <a:rPr lang="ro-RO" sz="2000" i="1" dirty="0">
                <a:latin typeface="Arial" pitchFamily="34" charset="0"/>
                <a:cs typeface="Arial" pitchFamily="34" charset="0"/>
              </a:rPr>
              <a:t>De exemplu</a:t>
            </a:r>
            <a:r>
              <a:rPr lang="ro-RO" sz="2000" dirty="0">
                <a:latin typeface="Arial" pitchFamily="34" charset="0"/>
                <a:cs typeface="Arial" pitchFamily="34" charset="0"/>
              </a:rPr>
              <a:t>, compartimentul "Descrierea întreprinderii", include informaţie despre întreprindere, iar "Planul financiar" – vizează resursele financiare necesare pentru realizarea planului, efectuarea investiției şi recuperarea acesteia etc.</a:t>
            </a:r>
          </a:p>
          <a:p>
            <a:pPr indent="22225" eaLnBrk="1" hangingPunct="1">
              <a:buFont typeface="Wingdings" pitchFamily="2" charset="2"/>
              <a:buNone/>
            </a:pPr>
            <a:endParaRPr lang="ro-RO" sz="2000" dirty="0">
              <a:latin typeface="Arial" pitchFamily="34" charset="0"/>
              <a:cs typeface="Arial" pitchFamily="34" charset="0"/>
            </a:endParaRPr>
          </a:p>
          <a:p>
            <a:pPr indent="22225" eaLnBrk="1" hangingPunct="1">
              <a:buFont typeface="Wingdings" pitchFamily="2" charset="2"/>
              <a:buChar char="§"/>
            </a:pPr>
            <a:r>
              <a:rPr lang="ro-RO" sz="2000" dirty="0">
                <a:latin typeface="Arial" pitchFamily="34" charset="0"/>
                <a:cs typeface="Arial" pitchFamily="34" charset="0"/>
              </a:rPr>
              <a:t> Structura planului de afaceri nu este ”una standardizată”</a:t>
            </a:r>
          </a:p>
          <a:p>
            <a:pPr indent="22225" eaLnBrk="1" hangingPunct="1">
              <a:buFont typeface="Wingdings" pitchFamily="2" charset="2"/>
              <a:buChar char="§"/>
            </a:pPr>
            <a:r>
              <a:rPr lang="ro-RO" sz="2000" dirty="0">
                <a:latin typeface="Arial" pitchFamily="34" charset="0"/>
                <a:cs typeface="Arial" pitchFamily="34" charset="0"/>
              </a:rPr>
              <a:t> În dependență de scopul elaborării PA în practică se întâlnesc mai    multe modele de structuri.</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8568952" cy="850106"/>
          </a:xfrm>
        </p:spPr>
        <p:txBody>
          <a:bodyPr>
            <a:normAutofit fontScale="90000"/>
          </a:bodyPr>
          <a:lstStyle/>
          <a:p>
            <a:r>
              <a:rPr lang="ro-RO" sz="3100" b="1" spc="-10" dirty="0">
                <a:solidFill>
                  <a:srgbClr val="007F52"/>
                </a:solidFill>
                <a:latin typeface="Arial"/>
                <a:cs typeface="Arial"/>
              </a:rPr>
              <a:t>R</a:t>
            </a:r>
            <a:r>
              <a:rPr lang="ro-RO" sz="3100" b="1" spc="-15" dirty="0">
                <a:solidFill>
                  <a:srgbClr val="007F52"/>
                </a:solidFill>
                <a:latin typeface="Arial"/>
                <a:cs typeface="Arial"/>
              </a:rPr>
              <a:t>olul</a:t>
            </a:r>
            <a:r>
              <a:rPr lang="ro-RO" sz="3100" b="1" spc="50" dirty="0">
                <a:solidFill>
                  <a:srgbClr val="007F52"/>
                </a:solidFill>
                <a:latin typeface="Times New Roman"/>
                <a:cs typeface="Times New Roman"/>
              </a:rPr>
              <a:t> </a:t>
            </a:r>
            <a:r>
              <a:rPr lang="ro-RO" sz="3100" b="1" dirty="0">
                <a:solidFill>
                  <a:srgbClr val="007F52"/>
                </a:solidFill>
                <a:latin typeface="Arial"/>
                <a:cs typeface="Arial"/>
              </a:rPr>
              <a:t>fem</a:t>
            </a:r>
            <a:r>
              <a:rPr lang="ro-RO" sz="3100" b="1" spc="-15" dirty="0">
                <a:solidFill>
                  <a:srgbClr val="007F52"/>
                </a:solidFill>
                <a:latin typeface="Arial"/>
                <a:cs typeface="Arial"/>
              </a:rPr>
              <a:t>ei</a:t>
            </a:r>
            <a:r>
              <a:rPr lang="ro-RO" sz="3100" b="1" spc="-5" dirty="0">
                <a:solidFill>
                  <a:srgbClr val="007F52"/>
                </a:solidFill>
                <a:latin typeface="Arial"/>
                <a:cs typeface="Arial"/>
              </a:rPr>
              <a:t>l</a:t>
            </a:r>
            <a:r>
              <a:rPr lang="ro-RO" sz="3100" b="1" dirty="0">
                <a:solidFill>
                  <a:srgbClr val="007F52"/>
                </a:solidFill>
                <a:latin typeface="Arial"/>
                <a:cs typeface="Arial"/>
              </a:rPr>
              <a:t>or</a:t>
            </a:r>
            <a:r>
              <a:rPr lang="ro-RO" sz="3100" b="1" spc="55" dirty="0">
                <a:solidFill>
                  <a:srgbClr val="007F52"/>
                </a:solidFill>
                <a:latin typeface="Times New Roman"/>
                <a:cs typeface="Times New Roman"/>
              </a:rPr>
              <a:t> </a:t>
            </a:r>
            <a:r>
              <a:rPr lang="ro-RO" sz="3100" b="1" spc="-15" dirty="0">
                <a:solidFill>
                  <a:srgbClr val="007F52"/>
                </a:solidFill>
                <a:latin typeface="Arial"/>
                <a:cs typeface="Arial"/>
              </a:rPr>
              <a:t>în</a:t>
            </a:r>
            <a:r>
              <a:rPr lang="ro-RO" sz="3100" b="1" spc="50" dirty="0">
                <a:solidFill>
                  <a:srgbClr val="007F52"/>
                </a:solidFill>
                <a:latin typeface="Times New Roman"/>
                <a:cs typeface="Times New Roman"/>
              </a:rPr>
              <a:t> </a:t>
            </a:r>
            <a:r>
              <a:rPr lang="ro-RO" sz="3100" b="1" dirty="0">
                <a:solidFill>
                  <a:srgbClr val="007F52"/>
                </a:solidFill>
                <a:latin typeface="Arial"/>
                <a:cs typeface="Arial"/>
              </a:rPr>
              <a:t>dez</a:t>
            </a:r>
            <a:r>
              <a:rPr lang="ro-RO" sz="3100" b="1" spc="-10" dirty="0">
                <a:solidFill>
                  <a:srgbClr val="007F52"/>
                </a:solidFill>
                <a:latin typeface="Arial"/>
                <a:cs typeface="Arial"/>
              </a:rPr>
              <a:t>volt</a:t>
            </a:r>
            <a:r>
              <a:rPr lang="ro-RO" sz="3100" b="1" spc="-5" dirty="0">
                <a:solidFill>
                  <a:srgbClr val="007F52"/>
                </a:solidFill>
                <a:latin typeface="Arial"/>
                <a:cs typeface="Arial"/>
              </a:rPr>
              <a:t>are</a:t>
            </a:r>
            <a:r>
              <a:rPr lang="ro-RO" sz="3100" b="1" dirty="0">
                <a:solidFill>
                  <a:srgbClr val="007F52"/>
                </a:solidFill>
                <a:latin typeface="Arial"/>
                <a:cs typeface="Arial"/>
              </a:rPr>
              <a:t>a</a:t>
            </a:r>
            <a:r>
              <a:rPr lang="ro-RO" sz="3100" b="1" spc="65" dirty="0">
                <a:solidFill>
                  <a:srgbClr val="007F52"/>
                </a:solidFill>
                <a:latin typeface="Times New Roman"/>
                <a:cs typeface="Times New Roman"/>
              </a:rPr>
              <a:t> </a:t>
            </a:r>
            <a:r>
              <a:rPr lang="ro-RO" sz="3100" b="1" spc="-20" dirty="0">
                <a:solidFill>
                  <a:srgbClr val="007F52"/>
                </a:solidFill>
                <a:latin typeface="Arial"/>
                <a:cs typeface="Arial"/>
              </a:rPr>
              <a:t>mediu</a:t>
            </a:r>
            <a:r>
              <a:rPr lang="ro-RO" sz="3100" b="1" spc="-5" dirty="0">
                <a:solidFill>
                  <a:srgbClr val="007F52"/>
                </a:solidFill>
                <a:latin typeface="Arial"/>
                <a:cs typeface="Arial"/>
              </a:rPr>
              <a:t>l</a:t>
            </a:r>
            <a:r>
              <a:rPr lang="ro-RO" sz="3100" b="1" spc="-15" dirty="0">
                <a:solidFill>
                  <a:srgbClr val="007F52"/>
                </a:solidFill>
                <a:latin typeface="Arial"/>
                <a:cs typeface="Arial"/>
              </a:rPr>
              <a:t>ui</a:t>
            </a:r>
            <a:r>
              <a:rPr lang="ro-RO" sz="3100" b="1" spc="-10" dirty="0">
                <a:solidFill>
                  <a:srgbClr val="007F52"/>
                </a:solidFill>
                <a:latin typeface="Times New Roman"/>
                <a:cs typeface="Times New Roman"/>
              </a:rPr>
              <a:t> </a:t>
            </a:r>
            <a:r>
              <a:rPr lang="ro-RO" sz="3100" b="1" spc="-5" dirty="0">
                <a:solidFill>
                  <a:srgbClr val="007F52"/>
                </a:solidFill>
                <a:latin typeface="Arial"/>
                <a:cs typeface="Arial"/>
              </a:rPr>
              <a:t>antrepreno</a:t>
            </a:r>
            <a:r>
              <a:rPr lang="ro-RO" sz="3100" b="1" spc="-15" dirty="0">
                <a:solidFill>
                  <a:srgbClr val="007F52"/>
                </a:solidFill>
                <a:latin typeface="Arial"/>
                <a:cs typeface="Arial"/>
              </a:rPr>
              <a:t>ria</a:t>
            </a:r>
            <a:r>
              <a:rPr lang="ro-RO" sz="3100" b="1" spc="-10" dirty="0">
                <a:solidFill>
                  <a:srgbClr val="007F52"/>
                </a:solidFill>
                <a:latin typeface="Arial"/>
                <a:cs typeface="Arial"/>
              </a:rPr>
              <a:t>l.</a:t>
            </a:r>
            <a:r>
              <a:rPr lang="ro-RO" sz="3100" b="1" spc="70" dirty="0">
                <a:solidFill>
                  <a:srgbClr val="007F52"/>
                </a:solidFill>
                <a:latin typeface="Times New Roman"/>
                <a:cs typeface="Times New Roman"/>
              </a:rPr>
              <a:t> </a:t>
            </a:r>
            <a:br>
              <a:rPr lang="ro-MO" sz="2800" b="1" dirty="0"/>
            </a:br>
            <a:endParaRPr lang="ro-MO" sz="2800" b="1" dirty="0"/>
          </a:p>
        </p:txBody>
      </p:sp>
      <p:pic>
        <p:nvPicPr>
          <p:cNvPr id="5" name="Рисунок 4"/>
          <p:cNvPicPr/>
          <p:nvPr/>
        </p:nvPicPr>
        <p:blipFill>
          <a:blip r:embed="rId2" cstate="print"/>
          <a:srcRect/>
          <a:stretch>
            <a:fillRect/>
          </a:stretch>
        </p:blipFill>
        <p:spPr bwMode="auto">
          <a:xfrm>
            <a:off x="467544" y="1268760"/>
            <a:ext cx="8280920" cy="3888432"/>
          </a:xfrm>
          <a:prstGeom prst="rect">
            <a:avLst/>
          </a:prstGeom>
          <a:noFill/>
          <a:ln w="9525">
            <a:noFill/>
            <a:miter lim="800000"/>
            <a:headEnd/>
            <a:tailEnd/>
          </a:ln>
        </p:spPr>
      </p:pic>
      <p:sp>
        <p:nvSpPr>
          <p:cNvPr id="7" name="Прямоугольник 6"/>
          <p:cNvSpPr/>
          <p:nvPr/>
        </p:nvSpPr>
        <p:spPr>
          <a:xfrm>
            <a:off x="683568" y="5589240"/>
            <a:ext cx="7776864" cy="523220"/>
          </a:xfrm>
          <a:prstGeom prst="rect">
            <a:avLst/>
          </a:prstGeom>
        </p:spPr>
        <p:txBody>
          <a:bodyPr wrap="square">
            <a:spAutoFit/>
          </a:bodyPr>
          <a:lstStyle/>
          <a:p>
            <a:r>
              <a:rPr lang="vi-VN" sz="1400" dirty="0">
                <a:solidFill>
                  <a:prstClr val="black"/>
                </a:solidFill>
                <a:latin typeface="Times New Roman"/>
                <a:ea typeface="+mj-ea"/>
                <a:cs typeface="+mj-cs"/>
              </a:rPr>
              <a:t>Sursa: BNS, Cercetările statistice privind participarea femeilor și bărbaților în activitatea de antreprenoriat, realizate în 2010 și 2018</a:t>
            </a:r>
            <a:endParaRPr lang="ro-RO" sz="1400"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549275"/>
            <a:ext cx="8229600" cy="719138"/>
          </a:xfrm>
          <a:ln w="38100" cmpd="dbl">
            <a:noFill/>
          </a:ln>
        </p:spPr>
        <p:txBody>
          <a:bodyPr/>
          <a:lstStyle/>
          <a:p>
            <a:pPr algn="ctr" eaLnBrk="1" hangingPunct="1"/>
            <a:r>
              <a:rPr lang="ro-RO" sz="2400" b="1" dirty="0">
                <a:solidFill>
                  <a:schemeClr val="accent6">
                    <a:lumMod val="75000"/>
                  </a:schemeClr>
                </a:solidFill>
              </a:rPr>
              <a:t>MODEL DE STRUCTURĂ A PLANULUI DE AFACERI</a:t>
            </a:r>
            <a:endParaRPr lang="ru-RU" sz="2400" b="1" dirty="0">
              <a:solidFill>
                <a:schemeClr val="accent6">
                  <a:lumMod val="75000"/>
                </a:schemeClr>
              </a:solidFill>
            </a:endParaRPr>
          </a:p>
        </p:txBody>
      </p:sp>
      <p:sp>
        <p:nvSpPr>
          <p:cNvPr id="18435" name="Rectangle 3"/>
          <p:cNvSpPr>
            <a:spLocks noGrp="1" noChangeArrowheads="1"/>
          </p:cNvSpPr>
          <p:nvPr>
            <p:ph idx="1"/>
          </p:nvPr>
        </p:nvSpPr>
        <p:spPr>
          <a:xfrm>
            <a:off x="457200" y="1484313"/>
            <a:ext cx="8229600" cy="4824412"/>
          </a:xfrm>
          <a:ln w="38100" cmpd="dbl">
            <a:noFill/>
          </a:ln>
        </p:spPr>
        <p:txBody>
          <a:bodyPr/>
          <a:lstStyle/>
          <a:p>
            <a:pPr marL="1690688" lvl="3" indent="-266700" eaLnBrk="1" hangingPunct="1">
              <a:lnSpc>
                <a:spcPct val="90000"/>
              </a:lnSpc>
              <a:buFont typeface="Wingdings" pitchFamily="2" charset="2"/>
              <a:buNone/>
            </a:pPr>
            <a:r>
              <a:rPr lang="ro-RO" dirty="0"/>
              <a:t>1. </a:t>
            </a:r>
            <a:r>
              <a:rPr lang="ro-RO" sz="2400" dirty="0">
                <a:latin typeface="Arial" pitchFamily="34" charset="0"/>
                <a:cs typeface="Arial" pitchFamily="34" charset="0"/>
              </a:rPr>
              <a:t>Pagina de titlu</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2. Cuprins</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3. Rezumat (Sinteza afacerii)</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4. Istoria întreprinderii </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5. Descrierea afacerii</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6. Descrierea pieţei și strategiei de marketing</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7. Descrierea produselor / serviciilor</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8. Managementul firmei</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9. Scopuri şi obiective</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10. Planul financiar</a:t>
            </a:r>
          </a:p>
          <a:p>
            <a:pPr marL="1690688" lvl="3" indent="-266700" eaLnBrk="1" hangingPunct="1">
              <a:lnSpc>
                <a:spcPct val="90000"/>
              </a:lnSpc>
              <a:buFont typeface="Wingdings" pitchFamily="2" charset="2"/>
              <a:buNone/>
            </a:pPr>
            <a:r>
              <a:rPr lang="ro-RO" sz="2400" dirty="0">
                <a:latin typeface="Arial" pitchFamily="34" charset="0"/>
                <a:cs typeface="Arial" pitchFamily="34" charset="0"/>
              </a:rPr>
              <a:t>11. Anexe (autorizații, certificate, poze, etc.)</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52400"/>
            <a:ext cx="8229600" cy="487362"/>
          </a:xfrm>
        </p:spPr>
        <p:txBody>
          <a:bodyPr/>
          <a:lstStyle/>
          <a:p>
            <a:r>
              <a:rPr lang="ro-RO" sz="2400" b="1" dirty="0">
                <a:solidFill>
                  <a:schemeClr val="accent6">
                    <a:lumMod val="75000"/>
                  </a:schemeClr>
                </a:solidFill>
              </a:rPr>
              <a:t>PAGINA DE TITLU</a:t>
            </a:r>
            <a:endParaRPr lang="ro-RO" sz="2400" dirty="0">
              <a:solidFill>
                <a:schemeClr val="accent6">
                  <a:lumMod val="75000"/>
                </a:schemeClr>
              </a:solidFill>
            </a:endParaRPr>
          </a:p>
        </p:txBody>
      </p:sp>
      <p:graphicFrame>
        <p:nvGraphicFramePr>
          <p:cNvPr id="5" name="Таблица 4"/>
          <p:cNvGraphicFramePr>
            <a:graphicFrameLocks noGrp="1"/>
          </p:cNvGraphicFramePr>
          <p:nvPr/>
        </p:nvGraphicFramePr>
        <p:xfrm>
          <a:off x="533400" y="685795"/>
          <a:ext cx="8229600" cy="5943482"/>
        </p:xfrm>
        <a:graphic>
          <a:graphicData uri="http://schemas.openxmlformats.org/drawingml/2006/table">
            <a:tbl>
              <a:tblPr/>
              <a:tblGrid>
                <a:gridCol w="3773842">
                  <a:extLst>
                    <a:ext uri="{9D8B030D-6E8A-4147-A177-3AD203B41FA5}">
                      <a16:colId xmlns:a16="http://schemas.microsoft.com/office/drawing/2014/main" val="20000"/>
                    </a:ext>
                  </a:extLst>
                </a:gridCol>
                <a:gridCol w="4455758">
                  <a:extLst>
                    <a:ext uri="{9D8B030D-6E8A-4147-A177-3AD203B41FA5}">
                      <a16:colId xmlns:a16="http://schemas.microsoft.com/office/drawing/2014/main" val="20001"/>
                    </a:ext>
                  </a:extLst>
                </a:gridCol>
              </a:tblGrid>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Denumirea  întreprinderii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Forma organizatorico - juridică    </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Data înregistrării întreprinderii  </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IDNO/Cod fiscal</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Adresa juridică a întreprinderii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Localizarea afacerii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21032">
                <a:tc>
                  <a:txBody>
                    <a:bodyPr/>
                    <a:lstStyle/>
                    <a:p>
                      <a:pPr marL="457200" marR="0" algn="l">
                        <a:lnSpc>
                          <a:spcPct val="107000"/>
                        </a:lnSpc>
                        <a:spcBef>
                          <a:spcPts val="0"/>
                        </a:spcBef>
                        <a:spcAft>
                          <a:spcPts val="800"/>
                        </a:spcAft>
                      </a:pPr>
                      <a:r>
                        <a:rPr lang="ro-MO" sz="1600" b="1" noProof="0">
                          <a:latin typeface="Times New Roman"/>
                          <a:ea typeface="Times New Roman"/>
                          <a:cs typeface="Times New Roman"/>
                        </a:rPr>
                        <a:t>Domeniul principal de activitate al întreprinderii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Numele, Prenumele administratorului  </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IDNP administrator</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Data nașterii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Sex</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Nivelul studiilor absolvite sau în derulare</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427886">
                <a:tc>
                  <a:txBody>
                    <a:bodyPr/>
                    <a:lstStyle/>
                    <a:p>
                      <a:pPr marL="0" marR="0">
                        <a:lnSpc>
                          <a:spcPct val="107000"/>
                        </a:lnSpc>
                        <a:spcBef>
                          <a:spcPts val="0"/>
                        </a:spcBef>
                        <a:spcAft>
                          <a:spcPts val="800"/>
                        </a:spcAft>
                      </a:pPr>
                      <a:r>
                        <a:rPr lang="ro-MO" sz="1600" b="1" noProof="0">
                          <a:latin typeface="Times New Roman"/>
                          <a:ea typeface="Times New Roman"/>
                          <a:cs typeface="Times New Roman"/>
                        </a:rPr>
                        <a:t>Ocupația actuală</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r>
                        <a:rPr lang="ro-RO" sz="1600" dirty="0">
                          <a:latin typeface="Times New Roman"/>
                          <a:ea typeface="Times New Roman"/>
                          <a:cs typeface="Times New Roman"/>
                        </a:rPr>
                        <a:t>    antreprenor(oare)</a:t>
                      </a:r>
                      <a:r>
                        <a:rPr lang="ro-MO" sz="1600" baseline="0" dirty="0">
                          <a:latin typeface="Calibri"/>
                          <a:ea typeface="Times New Roman"/>
                          <a:cs typeface="Times New Roman"/>
                        </a:rPr>
                        <a:t> </a:t>
                      </a:r>
                      <a:r>
                        <a:rPr lang="en-US" sz="1600" dirty="0">
                          <a:latin typeface="Times New Roman"/>
                          <a:ea typeface="Times New Roman"/>
                          <a:cs typeface="Times New Roman"/>
                        </a:rPr>
                        <a:t> </a:t>
                      </a:r>
                      <a:r>
                        <a:rPr lang="ro-RO" sz="1600" dirty="0">
                          <a:latin typeface="Times New Roman"/>
                          <a:ea typeface="Times New Roman"/>
                          <a:cs typeface="Times New Roman"/>
                        </a:rPr>
                        <a:t> liber-profesionist(ă)  </a:t>
                      </a:r>
                    </a:p>
                    <a:p>
                      <a:pPr marL="0" marR="0">
                        <a:lnSpc>
                          <a:spcPct val="107000"/>
                        </a:lnSpc>
                        <a:spcBef>
                          <a:spcPts val="0"/>
                        </a:spcBef>
                        <a:spcAft>
                          <a:spcPts val="800"/>
                        </a:spcAft>
                      </a:pPr>
                      <a:r>
                        <a:rPr lang="ro-RO" sz="1600" dirty="0">
                          <a:latin typeface="Times New Roman"/>
                          <a:ea typeface="Times New Roman"/>
                          <a:cs typeface="Times New Roman"/>
                        </a:rPr>
                        <a:t>     angajat(ă</a:t>
                      </a:r>
                      <a:r>
                        <a:rPr lang="ro-RO" sz="1600" baseline="0" dirty="0">
                          <a:latin typeface="Times New Roman"/>
                          <a:ea typeface="Times New Roman"/>
                          <a:cs typeface="Times New Roman"/>
                        </a:rPr>
                        <a:t> ) </a:t>
                      </a:r>
                      <a:r>
                        <a:rPr lang="ro-RO" sz="1600" dirty="0">
                          <a:latin typeface="Times New Roman"/>
                          <a:ea typeface="Times New Roman"/>
                          <a:cs typeface="Times New Roman"/>
                        </a:rPr>
                        <a:t> șomer(ă)</a:t>
                      </a:r>
                      <a:endParaRPr lang="ro-RO" sz="1600" baseline="0" dirty="0">
                        <a:latin typeface="Times New Roman"/>
                        <a:ea typeface="Times New Roman"/>
                        <a:cs typeface="Times New Roman"/>
                      </a:endParaRPr>
                    </a:p>
                    <a:p>
                      <a:pPr marL="0" marR="0">
                        <a:lnSpc>
                          <a:spcPct val="107000"/>
                        </a:lnSpc>
                        <a:spcBef>
                          <a:spcPts val="0"/>
                        </a:spcBef>
                        <a:spcAft>
                          <a:spcPts val="800"/>
                        </a:spcAft>
                      </a:pPr>
                      <a:r>
                        <a:rPr lang="ro-RO" sz="1600" dirty="0">
                          <a:latin typeface="Times New Roman"/>
                          <a:ea typeface="Times New Roman"/>
                          <a:cs typeface="Times New Roman"/>
                        </a:rPr>
                        <a:t>     student(ă)</a:t>
                      </a:r>
                      <a:r>
                        <a:rPr lang="ro-MO" sz="1600" baseline="0" dirty="0">
                          <a:latin typeface="Calibri"/>
                          <a:ea typeface="Times New Roman"/>
                          <a:cs typeface="Times New Roman"/>
                        </a:rPr>
                        <a:t>   </a:t>
                      </a:r>
                      <a:r>
                        <a:rPr lang="ro-RO" sz="1600" dirty="0">
                          <a:latin typeface="Times New Roman"/>
                          <a:ea typeface="Times New Roman"/>
                          <a:cs typeface="Times New Roman"/>
                        </a:rPr>
                        <a:t> elev(ă)</a:t>
                      </a:r>
                      <a:endParaRPr lang="en-US" sz="1600" dirty="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Telefon de contact</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Adresa de e-mail</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Numele, Prenumele fondator</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IDNP fondator</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60517">
                <a:tc>
                  <a:txBody>
                    <a:bodyPr/>
                    <a:lstStyle/>
                    <a:p>
                      <a:pPr marL="0" marR="0">
                        <a:lnSpc>
                          <a:spcPct val="107000"/>
                        </a:lnSpc>
                        <a:spcBef>
                          <a:spcPts val="0"/>
                        </a:spcBef>
                        <a:spcAft>
                          <a:spcPts val="800"/>
                        </a:spcAft>
                      </a:pPr>
                      <a:r>
                        <a:rPr lang="ro-MO" sz="1600" b="1" noProof="0">
                          <a:latin typeface="Times New Roman"/>
                          <a:ea typeface="Times New Roman"/>
                          <a:cs typeface="Times New Roman"/>
                        </a:rPr>
                        <a:t>Data nașterii</a:t>
                      </a:r>
                      <a:endParaRPr lang="ro-MO" sz="1600" noProof="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60517">
                <a:tc>
                  <a:txBody>
                    <a:bodyPr/>
                    <a:lstStyle/>
                    <a:p>
                      <a:pPr marL="0" marR="0">
                        <a:lnSpc>
                          <a:spcPct val="107000"/>
                        </a:lnSpc>
                        <a:spcBef>
                          <a:spcPts val="0"/>
                        </a:spcBef>
                        <a:spcAft>
                          <a:spcPts val="800"/>
                        </a:spcAft>
                      </a:pPr>
                      <a:r>
                        <a:rPr lang="ro-MO" sz="1600" b="1" noProof="0" dirty="0">
                          <a:latin typeface="Times New Roman"/>
                          <a:ea typeface="Times New Roman"/>
                          <a:cs typeface="Times New Roman"/>
                        </a:rPr>
                        <a:t>Sex</a:t>
                      </a:r>
                      <a:endParaRPr lang="ro-MO" sz="1600" noProof="0" dirty="0">
                        <a:latin typeface="Calibri"/>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800"/>
                        </a:spcAft>
                      </a:pPr>
                      <a:endParaRPr lang="en-US" sz="1600" dirty="0">
                        <a:latin typeface="Times New Roman"/>
                        <a:ea typeface="Times New Roman"/>
                        <a:cs typeface="Times New Roman"/>
                      </a:endParaRPr>
                    </a:p>
                  </a:txBody>
                  <a:tcPr marL="52849" marR="528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bl>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4"/>
          <p:cNvSpPr>
            <a:spLocks noGrp="1" noChangeArrowheads="1"/>
          </p:cNvSpPr>
          <p:nvPr>
            <p:ph type="title"/>
          </p:nvPr>
        </p:nvSpPr>
        <p:spPr>
          <a:xfrm>
            <a:off x="533400" y="152400"/>
            <a:ext cx="8229600" cy="685800"/>
          </a:xfrm>
          <a:ln w="38100" cmpd="dbl">
            <a:noFill/>
          </a:ln>
        </p:spPr>
        <p:txBody>
          <a:bodyPr/>
          <a:lstStyle/>
          <a:p>
            <a:pPr algn="ctr" eaLnBrk="1" hangingPunct="1"/>
            <a:r>
              <a:rPr lang="ro-RO" sz="2400" b="1" dirty="0">
                <a:solidFill>
                  <a:schemeClr val="accent6">
                    <a:lumMod val="75000"/>
                  </a:schemeClr>
                </a:solidFill>
              </a:rPr>
              <a:t>REZUMAT (SINTEZA AFACERII)</a:t>
            </a:r>
            <a:endParaRPr lang="ru-RU" sz="2400" b="1" dirty="0">
              <a:solidFill>
                <a:schemeClr val="accent6">
                  <a:lumMod val="75000"/>
                </a:schemeClr>
              </a:solidFill>
            </a:endParaRPr>
          </a:p>
        </p:txBody>
      </p:sp>
      <p:sp>
        <p:nvSpPr>
          <p:cNvPr id="5" name="Прямоугольник 4"/>
          <p:cNvSpPr/>
          <p:nvPr/>
        </p:nvSpPr>
        <p:spPr>
          <a:xfrm>
            <a:off x="609600" y="990600"/>
            <a:ext cx="7848600" cy="4967514"/>
          </a:xfrm>
          <a:prstGeom prst="rect">
            <a:avLst/>
          </a:prstGeom>
        </p:spPr>
        <p:txBody>
          <a:bodyPr wrap="square">
            <a:spAutoFit/>
          </a:bodyPr>
          <a:lstStyle/>
          <a:p>
            <a:pPr lvl="0">
              <a:spcBef>
                <a:spcPct val="20000"/>
              </a:spcBef>
              <a:buClr>
                <a:schemeClr val="bg2"/>
              </a:buClr>
              <a:buSzPct val="75000"/>
            </a:pPr>
            <a:r>
              <a:rPr lang="ro-RO" dirty="0">
                <a:latin typeface="Arial" pitchFamily="34" charset="0"/>
                <a:ea typeface="Times New Roman" pitchFamily="18" charset="0"/>
                <a:cs typeface="Arial" pitchFamily="34" charset="0"/>
              </a:rPr>
              <a:t>Sumarul este o descriere scurtă a întregului Business Plan și </a:t>
            </a:r>
            <a:r>
              <a:rPr lang="ro-RO" dirty="0"/>
              <a:t>conţine de la 1 la 2 pagini de text. În acest text </a:t>
            </a:r>
            <a:r>
              <a:rPr lang="ro-RO" dirty="0">
                <a:latin typeface="Arial" pitchFamily="34" charset="0"/>
                <a:ea typeface="Times New Roman" pitchFamily="18" charset="0"/>
                <a:cs typeface="Arial" pitchFamily="34" charset="0"/>
              </a:rPr>
              <a:t>trebuie să fie un sumar clar şi concis al conţinutului planului, să urmeze aceeaşi structură ca şi documentul integral. </a:t>
            </a:r>
            <a:r>
              <a:rPr lang="ro-RO" dirty="0"/>
              <a:t>În sumar obligatoriu vom include: </a:t>
            </a:r>
          </a:p>
          <a:p>
            <a:pPr lvl="0">
              <a:spcBef>
                <a:spcPct val="20000"/>
              </a:spcBef>
              <a:buClr>
                <a:schemeClr val="bg2"/>
              </a:buClr>
              <a:buSzPct val="75000"/>
            </a:pPr>
            <a:r>
              <a:rPr lang="ro-RO" dirty="0"/>
              <a:t>- Descrierea succintă a afacerii;</a:t>
            </a:r>
          </a:p>
          <a:p>
            <a:pPr lvl="0">
              <a:spcBef>
                <a:spcPct val="20000"/>
              </a:spcBef>
              <a:buClr>
                <a:schemeClr val="bg2"/>
              </a:buClr>
              <a:buSzPct val="75000"/>
            </a:pPr>
            <a:r>
              <a:rPr lang="ro-RO" dirty="0"/>
              <a:t>- Informaţia privind piaţa, produsul, și concurenților;</a:t>
            </a:r>
          </a:p>
          <a:p>
            <a:pPr lvl="0">
              <a:spcBef>
                <a:spcPct val="20000"/>
              </a:spcBef>
              <a:buClr>
                <a:schemeClr val="bg2"/>
              </a:buClr>
              <a:buSzPct val="75000"/>
            </a:pPr>
            <a:r>
              <a:rPr lang="ro-RO" dirty="0"/>
              <a:t>- Resursele financiare necesare pentru realizarea proiectului și sursa de finanțare; </a:t>
            </a:r>
          </a:p>
          <a:p>
            <a:pPr lvl="0">
              <a:spcBef>
                <a:spcPct val="20000"/>
              </a:spcBef>
              <a:buClr>
                <a:schemeClr val="bg2"/>
              </a:buClr>
              <a:buSzPct val="75000"/>
            </a:pPr>
            <a:r>
              <a:rPr lang="ro-RO" dirty="0">
                <a:latin typeface="Arial" pitchFamily="34" charset="0"/>
                <a:ea typeface="Times New Roman" pitchFamily="18" charset="0"/>
                <a:cs typeface="Arial" pitchFamily="34" charset="0"/>
              </a:rPr>
              <a:t>- Pronosticul vânzărilor vizavi de cheltuielile operaţionale totale;</a:t>
            </a:r>
            <a:endParaRPr lang="ro-RO" dirty="0"/>
          </a:p>
          <a:p>
            <a:pPr lvl="0">
              <a:spcBef>
                <a:spcPct val="20000"/>
              </a:spcBef>
              <a:buClr>
                <a:schemeClr val="bg2"/>
              </a:buClr>
              <a:buSzPct val="75000"/>
            </a:pPr>
            <a:r>
              <a:rPr lang="ro-RO" dirty="0"/>
              <a:t>- Rezultatele economic</a:t>
            </a:r>
            <a:r>
              <a:rPr lang="en-US" dirty="0"/>
              <a:t>o</a:t>
            </a:r>
            <a:r>
              <a:rPr lang="ro-RO" dirty="0"/>
              <a:t>-</a:t>
            </a:r>
            <a:r>
              <a:rPr lang="en-US" dirty="0"/>
              <a:t> </a:t>
            </a:r>
            <a:r>
              <a:rPr lang="ro-RO" dirty="0"/>
              <a:t>financiare planificate:</a:t>
            </a:r>
          </a:p>
          <a:p>
            <a:pPr lvl="0">
              <a:spcBef>
                <a:spcPct val="20000"/>
              </a:spcBef>
              <a:buClr>
                <a:schemeClr val="bg2"/>
              </a:buClr>
              <a:buSzPct val="75000"/>
            </a:pPr>
            <a:r>
              <a:rPr lang="ro-RO" dirty="0"/>
              <a:t>Sumarul trebuie sa trezească interesul potenţialului investitor </a:t>
            </a:r>
            <a:r>
              <a:rPr lang="ro-RO" dirty="0">
                <a:latin typeface="Arial" pitchFamily="34" charset="0"/>
                <a:ea typeface="Times New Roman" pitchFamily="18" charset="0"/>
                <a:cs typeface="Arial" pitchFamily="34" charset="0"/>
              </a:rPr>
              <a:t>să citească mai mult </a:t>
            </a:r>
            <a:r>
              <a:rPr lang="ro-RO" dirty="0"/>
              <a:t>și dorinţa de a se întâlni cu cel care a prezentat proiectul. </a:t>
            </a:r>
          </a:p>
          <a:p>
            <a:pPr lvl="0">
              <a:spcBef>
                <a:spcPct val="20000"/>
              </a:spcBef>
              <a:buClr>
                <a:schemeClr val="bg2"/>
              </a:buClr>
              <a:buSzPct val="75000"/>
            </a:pPr>
            <a:r>
              <a:rPr lang="ro-RO" dirty="0">
                <a:latin typeface="Arial" pitchFamily="34" charset="0"/>
                <a:ea typeface="Times New Roman" pitchFamily="18" charset="0"/>
                <a:cs typeface="Arial" pitchFamily="34" charset="0"/>
              </a:rPr>
              <a:t>În general, se recomandă ca acest compartiment să fie scris după ce toate compartimentele principale ale business planului sunt completate pentru ca el să reprezinte un sumar cât mai exact al conţinuturilor acestora.</a:t>
            </a:r>
            <a:endParaRPr lang="ro-MO" i="1" dirty="0"/>
          </a:p>
          <a:p>
            <a:pPr lvl="0">
              <a:spcBef>
                <a:spcPct val="20000"/>
              </a:spcBef>
              <a:buClr>
                <a:schemeClr val="bg2"/>
              </a:buClr>
              <a:buSzPct val="75000"/>
            </a:pPr>
            <a:endParaRPr lang="en-US" i="1"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457200"/>
          </a:xfrm>
        </p:spPr>
        <p:txBody>
          <a:bodyPr/>
          <a:lstStyle/>
          <a:p>
            <a:r>
              <a:rPr lang="en-US" sz="2400" b="1" dirty="0">
                <a:solidFill>
                  <a:schemeClr val="accent6">
                    <a:lumMod val="75000"/>
                  </a:schemeClr>
                </a:solidFill>
              </a:rPr>
              <a:t>DESCRIEREA SUCCINTĂ A AFACERII</a:t>
            </a:r>
            <a:endParaRPr lang="ro-RO" sz="2400" b="1" dirty="0">
              <a:solidFill>
                <a:schemeClr val="accent6">
                  <a:lumMod val="75000"/>
                </a:schemeClr>
              </a:solidFill>
            </a:endParaRPr>
          </a:p>
        </p:txBody>
      </p:sp>
      <p:sp>
        <p:nvSpPr>
          <p:cNvPr id="75777" name="Rectangle 1"/>
          <p:cNvSpPr>
            <a:spLocks noChangeArrowheads="1"/>
          </p:cNvSpPr>
          <p:nvPr/>
        </p:nvSpPr>
        <p:spPr bwMode="auto">
          <a:xfrm>
            <a:off x="609600" y="3449598"/>
            <a:ext cx="70866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o-MO" b="0" i="0" u="none" strike="noStrike" cap="none" normalizeH="0" baseline="0" dirty="0">
              <a:ln>
                <a:noFill/>
              </a:ln>
              <a:solidFill>
                <a:schemeClr val="tx1"/>
              </a:solidFill>
              <a:effectLst/>
              <a:latin typeface="Arial" pitchFamily="34" charset="0"/>
              <a:cs typeface="Arial" pitchFamily="34" charset="0"/>
            </a:endParaRPr>
          </a:p>
        </p:txBody>
      </p:sp>
      <p:sp>
        <p:nvSpPr>
          <p:cNvPr id="5" name="Rectangle 1"/>
          <p:cNvSpPr>
            <a:spLocks noChangeArrowheads="1"/>
          </p:cNvSpPr>
          <p:nvPr/>
        </p:nvSpPr>
        <p:spPr bwMode="auto">
          <a:xfrm>
            <a:off x="228600" y="360403"/>
            <a:ext cx="8458200"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 typeface="Wingdings" pitchFamily="2" charset="2"/>
              <a:buChar char="q"/>
            </a:pPr>
            <a:r>
              <a:rPr lang="ro-RO" dirty="0">
                <a:latin typeface="Arial" pitchFamily="34" charset="0"/>
                <a:cs typeface="Arial" pitchFamily="34" charset="0"/>
              </a:rPr>
              <a:t> Scopul acestui compartiment este de a explica în ce constă afacerea, cum va fi ea dirijată şi ce te face să crezi că ea se va încununa cu succes. </a:t>
            </a:r>
            <a:r>
              <a:rPr kumimoji="0" lang="ro-MO" b="0" u="none" strike="noStrike" cap="none" normalizeH="0" baseline="0" dirty="0">
                <a:ln>
                  <a:noFill/>
                </a:ln>
                <a:effectLst/>
                <a:latin typeface="Arial" pitchFamily="34" charset="0"/>
                <a:ea typeface="Times New Roman" pitchFamily="18" charset="0"/>
                <a:cs typeface="Arial" pitchFamily="34" charset="0"/>
              </a:rPr>
              <a:t>La descrierea afacerii este necesar de </a:t>
            </a:r>
            <a:r>
              <a:rPr lang="ro-MO" dirty="0">
                <a:latin typeface="Arial" pitchFamily="34" charset="0"/>
                <a:ea typeface="Times New Roman" pitchFamily="18" charset="0"/>
                <a:cs typeface="Arial" pitchFamily="34" charset="0"/>
              </a:rPr>
              <a:t>inclus informaţia privind</a:t>
            </a:r>
            <a:r>
              <a:rPr kumimoji="0" lang="ro-MO" b="0" u="none" strike="noStrike" cap="none" normalizeH="0" baseline="0" dirty="0">
                <a:ln>
                  <a:noFill/>
                </a:ln>
                <a:effectLst/>
                <a:latin typeface="Arial" pitchFamily="34" charset="0"/>
                <a:ea typeface="Times New Roman" pitchFamily="18" charset="0"/>
                <a:cs typeface="Arial" pitchFamily="34" charset="0"/>
              </a:rPr>
              <a:t>: </a:t>
            </a:r>
          </a:p>
          <a:p>
            <a:pPr lvl="0">
              <a:buFont typeface="Wingdings" pitchFamily="2" charset="2"/>
              <a:buChar char="§"/>
            </a:pPr>
            <a:r>
              <a:rPr lang="ro-MO" dirty="0">
                <a:latin typeface="Arial" pitchFamily="34" charset="0"/>
                <a:ea typeface="Times New Roman" pitchFamily="18" charset="0"/>
                <a:cs typeface="Arial" pitchFamily="34" charset="0"/>
              </a:rPr>
              <a:t>  Care este </a:t>
            </a:r>
            <a:r>
              <a:rPr kumimoji="0" lang="ro-MO" b="0" u="none" strike="noStrike" cap="none" normalizeH="0" baseline="0" dirty="0">
                <a:ln>
                  <a:noFill/>
                </a:ln>
                <a:effectLst/>
                <a:latin typeface="Arial" pitchFamily="34" charset="0"/>
                <a:ea typeface="Times New Roman" pitchFamily="18" charset="0"/>
                <a:cs typeface="Arial" pitchFamily="34" charset="0"/>
              </a:rPr>
              <a:t>ideea de afaceri; </a:t>
            </a:r>
          </a:p>
          <a:p>
            <a:pPr lvl="0">
              <a:buFont typeface="Wingdings" pitchFamily="2" charset="2"/>
              <a:buChar char="§"/>
            </a:pPr>
            <a:r>
              <a:rPr kumimoji="0" lang="ro-MO" b="0" u="none" strike="noStrike" cap="none" normalizeH="0" baseline="0" dirty="0">
                <a:ln>
                  <a:noFill/>
                </a:ln>
                <a:effectLst/>
                <a:latin typeface="Arial" pitchFamily="34" charset="0"/>
                <a:ea typeface="Times New Roman" pitchFamily="18" charset="0"/>
                <a:cs typeface="Arial" pitchFamily="34" charset="0"/>
              </a:rPr>
              <a:t>  </a:t>
            </a:r>
            <a:r>
              <a:rPr lang="ro-MO" dirty="0">
                <a:latin typeface="Arial" pitchFamily="34" charset="0"/>
                <a:ea typeface="Times New Roman" pitchFamily="18" charset="0"/>
                <a:cs typeface="Arial" pitchFamily="34" charset="0"/>
              </a:rPr>
              <a:t>C</a:t>
            </a:r>
            <a:r>
              <a:rPr kumimoji="0" lang="ro-MO" b="0" u="none" strike="noStrike" cap="none" normalizeH="0" baseline="0" dirty="0">
                <a:ln>
                  <a:noFill/>
                </a:ln>
                <a:effectLst/>
                <a:latin typeface="Arial" pitchFamily="34" charset="0"/>
                <a:ea typeface="Times New Roman" pitchFamily="18" charset="0"/>
                <a:cs typeface="Arial" pitchFamily="34" charset="0"/>
              </a:rPr>
              <a:t>are</a:t>
            </a:r>
            <a:r>
              <a:rPr kumimoji="0" lang="ro-MO" b="0" u="none" strike="noStrike" cap="none" normalizeH="0" dirty="0">
                <a:ln>
                  <a:noFill/>
                </a:ln>
                <a:effectLst/>
                <a:latin typeface="Arial" pitchFamily="34" charset="0"/>
                <a:ea typeface="Times New Roman" pitchFamily="18" charset="0"/>
                <a:cs typeface="Arial" pitchFamily="34" charset="0"/>
              </a:rPr>
              <a:t> este </a:t>
            </a:r>
            <a:r>
              <a:rPr kumimoji="0" lang="ro-MO" b="0" u="none" strike="noStrike" cap="none" normalizeH="0" baseline="0" dirty="0">
                <a:ln>
                  <a:noFill/>
                </a:ln>
                <a:effectLst/>
                <a:latin typeface="Arial" pitchFamily="34" charset="0"/>
                <a:ea typeface="Times New Roman" pitchFamily="18" charset="0"/>
                <a:cs typeface="Arial" pitchFamily="34" charset="0"/>
              </a:rPr>
              <a:t>scopul inițierii afacerii; </a:t>
            </a:r>
          </a:p>
          <a:p>
            <a:pPr lvl="0">
              <a:buFont typeface="Wingdings" pitchFamily="2" charset="2"/>
              <a:buChar char="§"/>
            </a:pPr>
            <a:r>
              <a:rPr lang="ro-MO" dirty="0">
                <a:latin typeface="Arial" pitchFamily="34" charset="0"/>
                <a:ea typeface="Times New Roman" pitchFamily="18" charset="0"/>
                <a:cs typeface="Arial" pitchFamily="34" charset="0"/>
              </a:rPr>
              <a:t>  P</a:t>
            </a:r>
            <a:r>
              <a:rPr kumimoji="0" lang="ro-MO" b="0" u="none" strike="noStrike" cap="none" normalizeH="0" baseline="0" dirty="0">
                <a:ln>
                  <a:noFill/>
                </a:ln>
                <a:effectLst/>
                <a:latin typeface="Arial" pitchFamily="34" charset="0"/>
                <a:ea typeface="Times New Roman" pitchFamily="18" charset="0"/>
                <a:cs typeface="Arial" pitchFamily="34" charset="0"/>
              </a:rPr>
              <a:t>roblema / provocarea pe care încercă să o rezolve întreprinderea; </a:t>
            </a:r>
            <a:endParaRPr lang="ro-MO" dirty="0">
              <a:latin typeface="Arial" pitchFamily="34" charset="0"/>
              <a:ea typeface="Times New Roman" pitchFamily="18" charset="0"/>
              <a:cs typeface="Arial" pitchFamily="34" charset="0"/>
            </a:endParaRPr>
          </a:p>
          <a:p>
            <a:pPr lvl="0">
              <a:buFont typeface="Wingdings" pitchFamily="2" charset="2"/>
              <a:buChar char="§"/>
            </a:pPr>
            <a:r>
              <a:rPr lang="ro-MO" dirty="0">
                <a:latin typeface="Arial" pitchFamily="34" charset="0"/>
                <a:ea typeface="Times New Roman" pitchFamily="18" charset="0"/>
                <a:cs typeface="Arial" pitchFamily="34" charset="0"/>
              </a:rPr>
              <a:t> </a:t>
            </a:r>
            <a:r>
              <a:rPr kumimoji="0" lang="ro-MO" b="0" u="none" strike="noStrike" cap="none" normalizeH="0" baseline="0" dirty="0">
                <a:ln>
                  <a:noFill/>
                </a:ln>
                <a:effectLst/>
                <a:latin typeface="Arial" pitchFamily="34" charset="0"/>
                <a:ea typeface="Times New Roman" pitchFamily="18" charset="0"/>
                <a:cs typeface="Arial" pitchFamily="34" charset="0"/>
              </a:rPr>
              <a:t> Punctele</a:t>
            </a:r>
            <a:r>
              <a:rPr kumimoji="0" lang="ro-MO" b="0" u="none" strike="noStrike" cap="none" normalizeH="0" dirty="0">
                <a:ln>
                  <a:noFill/>
                </a:ln>
                <a:effectLst/>
                <a:latin typeface="Arial" pitchFamily="34" charset="0"/>
                <a:ea typeface="Times New Roman" pitchFamily="18" charset="0"/>
                <a:cs typeface="Arial" pitchFamily="34" charset="0"/>
              </a:rPr>
              <a:t> tari a întreprinderii și oportunitățile;</a:t>
            </a:r>
            <a:r>
              <a:rPr kumimoji="0" lang="ro-MO" b="0" u="none" strike="noStrike" cap="none" normalizeH="0" baseline="0" dirty="0">
                <a:ln>
                  <a:noFill/>
                </a:ln>
                <a:effectLst/>
                <a:latin typeface="Arial" pitchFamily="34" charset="0"/>
                <a:ea typeface="Times New Roman" pitchFamily="18" charset="0"/>
                <a:cs typeface="Arial" pitchFamily="34" charset="0"/>
              </a:rPr>
              <a:t> </a:t>
            </a:r>
          </a:p>
          <a:p>
            <a:pPr lvl="0">
              <a:buFont typeface="Wingdings" pitchFamily="2" charset="2"/>
              <a:buChar char="§"/>
            </a:pPr>
            <a:r>
              <a:rPr kumimoji="0" lang="ro-MO" b="0" u="none" strike="noStrike" cap="none" normalizeH="0" baseline="0" dirty="0">
                <a:ln>
                  <a:noFill/>
                </a:ln>
                <a:effectLst/>
                <a:latin typeface="Arial" pitchFamily="34" charset="0"/>
                <a:ea typeface="Times New Roman" pitchFamily="18" charset="0"/>
                <a:cs typeface="Arial" pitchFamily="34" charset="0"/>
              </a:rPr>
              <a:t>  Resursele financiare necesare pentru realizarea proiectului, inclusiv grantul; </a:t>
            </a:r>
          </a:p>
          <a:p>
            <a:pPr lvl="0">
              <a:buFont typeface="Wingdings" pitchFamily="2" charset="2"/>
              <a:buChar char="§"/>
            </a:pPr>
            <a:r>
              <a:rPr kumimoji="0" lang="ro-MO" b="0" u="none" strike="noStrike" cap="none" normalizeH="0" baseline="0" dirty="0">
                <a:ln>
                  <a:noFill/>
                </a:ln>
                <a:effectLst/>
                <a:latin typeface="Arial" pitchFamily="34" charset="0"/>
                <a:ea typeface="Times New Roman" pitchFamily="18" charset="0"/>
                <a:cs typeface="Arial" pitchFamily="34" charset="0"/>
              </a:rPr>
              <a:t>  Rezultatele economico-financiare preconizate. </a:t>
            </a:r>
            <a:endParaRPr kumimoji="0" lang="ro-MO" b="0" u="none" strike="noStrike" cap="none" normalizeH="0" baseline="0" dirty="0">
              <a:ln>
                <a:noFill/>
              </a:ln>
              <a:effectLst/>
              <a:latin typeface="Arial" pitchFamily="34" charset="0"/>
              <a:cs typeface="Arial" pitchFamily="34" charset="0"/>
            </a:endParaRPr>
          </a:p>
        </p:txBody>
      </p:sp>
      <p:sp>
        <p:nvSpPr>
          <p:cNvPr id="7" name="Прямоугольник 6"/>
          <p:cNvSpPr/>
          <p:nvPr/>
        </p:nvSpPr>
        <p:spPr>
          <a:xfrm>
            <a:off x="-180528" y="3429000"/>
            <a:ext cx="8280920" cy="2086725"/>
          </a:xfrm>
          <a:prstGeom prst="rect">
            <a:avLst/>
          </a:prstGeom>
        </p:spPr>
        <p:txBody>
          <a:bodyPr wrap="square">
            <a:spAutoFit/>
          </a:bodyPr>
          <a:lstStyle/>
          <a:p>
            <a:pPr lvl="1">
              <a:lnSpc>
                <a:spcPct val="80000"/>
              </a:lnSpc>
              <a:buFont typeface="Wingdings" pitchFamily="2" charset="2"/>
              <a:buChar char="q"/>
            </a:pPr>
            <a:r>
              <a:rPr lang="ro-RO" dirty="0">
                <a:latin typeface="Arial" pitchFamily="34" charset="0"/>
                <a:cs typeface="Arial" pitchFamily="34" charset="0"/>
              </a:rPr>
              <a:t> Scopul acestui compartiment este de a explica ce prezintă întreprinderea la moment sub aspect de experiență </a:t>
            </a:r>
            <a:r>
              <a:rPr lang="ro-RO" dirty="0" err="1">
                <a:latin typeface="Arial" pitchFamily="34" charset="0"/>
                <a:cs typeface="Arial" pitchFamily="34" charset="0"/>
              </a:rPr>
              <a:t>aptreprenorială</a:t>
            </a:r>
            <a:r>
              <a:rPr lang="ro-RO" dirty="0">
                <a:latin typeface="Arial" pitchFamily="34" charset="0"/>
                <a:cs typeface="Arial" pitchFamily="34" charset="0"/>
              </a:rPr>
              <a:t>, administrare(cine decide), și capacitatea dea realiza afacerea. </a:t>
            </a:r>
            <a:r>
              <a:rPr lang="ro-MO" dirty="0">
                <a:latin typeface="Arial" pitchFamily="34" charset="0"/>
                <a:ea typeface="Times New Roman" pitchFamily="18" charset="0"/>
                <a:cs typeface="Arial" pitchFamily="34" charset="0"/>
              </a:rPr>
              <a:t>La descrierea întreprinderii este necesar de incluse date privind: </a:t>
            </a:r>
          </a:p>
          <a:p>
            <a:pPr lvl="1">
              <a:lnSpc>
                <a:spcPct val="80000"/>
              </a:lnSpc>
            </a:pPr>
            <a:r>
              <a:rPr lang="ro-RO" dirty="0"/>
              <a:t>- Forma organizatorică și când a fost fondată întreprinderea;</a:t>
            </a:r>
          </a:p>
          <a:p>
            <a:pPr lvl="1">
              <a:lnSpc>
                <a:spcPct val="80000"/>
              </a:lnSpc>
            </a:pPr>
            <a:r>
              <a:rPr lang="ro-RO" dirty="0"/>
              <a:t>- Fondatorii și cotat de participare în capitalul social; </a:t>
            </a:r>
          </a:p>
          <a:p>
            <a:pPr lvl="1">
              <a:lnSpc>
                <a:spcPct val="80000"/>
              </a:lnSpc>
              <a:buFontTx/>
              <a:buChar char="-"/>
            </a:pPr>
            <a:r>
              <a:rPr lang="ro-RO" dirty="0"/>
              <a:t> Domeniul de activitate;</a:t>
            </a:r>
          </a:p>
          <a:p>
            <a:pPr lvl="1">
              <a:lnSpc>
                <a:spcPct val="80000"/>
              </a:lnSpc>
              <a:buFontTx/>
              <a:buChar char="-"/>
            </a:pPr>
            <a:r>
              <a:rPr lang="ro-RO" dirty="0"/>
              <a:t> Bunurile de care dispune întreprinderea (tehnică,utilaj, echipament, etc.) </a:t>
            </a:r>
          </a:p>
          <a:p>
            <a:pPr lvl="1">
              <a:lnSpc>
                <a:spcPct val="80000"/>
              </a:lnSpc>
            </a:pPr>
            <a:r>
              <a:rPr lang="ro-RO" dirty="0"/>
              <a:t>- Personalul</a:t>
            </a:r>
          </a:p>
        </p:txBody>
      </p:sp>
      <p:sp>
        <p:nvSpPr>
          <p:cNvPr id="8" name="Прямоугольник 7"/>
          <p:cNvSpPr/>
          <p:nvPr/>
        </p:nvSpPr>
        <p:spPr>
          <a:xfrm>
            <a:off x="467544" y="2924944"/>
            <a:ext cx="7776864" cy="461665"/>
          </a:xfrm>
          <a:prstGeom prst="rect">
            <a:avLst/>
          </a:prstGeom>
        </p:spPr>
        <p:txBody>
          <a:bodyPr wrap="square">
            <a:spAutoFit/>
          </a:bodyPr>
          <a:lstStyle/>
          <a:p>
            <a:pPr algn="ctr"/>
            <a:r>
              <a:rPr lang="ro-MO" sz="2400" b="1" dirty="0">
                <a:solidFill>
                  <a:schemeClr val="accent6">
                    <a:lumMod val="75000"/>
                  </a:schemeClr>
                </a:solidFill>
              </a:rPr>
              <a:t>D</a:t>
            </a:r>
            <a:r>
              <a:rPr lang="en-US" sz="2400" b="1" dirty="0">
                <a:solidFill>
                  <a:schemeClr val="accent6">
                    <a:lumMod val="75000"/>
                  </a:schemeClr>
                </a:solidFill>
              </a:rPr>
              <a:t>ESCRIEREA </a:t>
            </a:r>
            <a:r>
              <a:rPr lang="ro-MO" sz="2400" b="1" dirty="0">
                <a:solidFill>
                  <a:schemeClr val="accent6">
                    <a:lumMod val="75000"/>
                  </a:schemeClr>
                </a:solidFill>
              </a:rPr>
              <a:t>ÎNTREPRINDERII</a:t>
            </a:r>
            <a:endParaRPr lang="ro-RO" sz="2400"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457200"/>
            <a:ext cx="8229600" cy="811213"/>
          </a:xfrm>
        </p:spPr>
        <p:txBody>
          <a:bodyPr/>
          <a:lstStyle/>
          <a:p>
            <a:pPr algn="ctr" eaLnBrk="1" hangingPunct="1"/>
            <a:r>
              <a:rPr lang="ro-RO" sz="2400" b="1"/>
              <a:t>PLANUL FINANCIAR</a:t>
            </a:r>
            <a:endParaRPr lang="ru-RU" sz="2400" b="1"/>
          </a:p>
        </p:txBody>
      </p:sp>
      <p:sp>
        <p:nvSpPr>
          <p:cNvPr id="11267" name="Rectangle 3"/>
          <p:cNvSpPr>
            <a:spLocks noGrp="1" noChangeArrowheads="1"/>
          </p:cNvSpPr>
          <p:nvPr>
            <p:ph idx="1"/>
          </p:nvPr>
        </p:nvSpPr>
        <p:spPr>
          <a:xfrm>
            <a:off x="468313" y="1268413"/>
            <a:ext cx="8229600" cy="5256212"/>
          </a:xfrm>
        </p:spPr>
        <p:txBody>
          <a:bodyPr>
            <a:normAutofit fontScale="92500" lnSpcReduction="20000"/>
          </a:bodyPr>
          <a:lstStyle/>
          <a:p>
            <a:pPr eaLnBrk="1" hangingPunct="1">
              <a:lnSpc>
                <a:spcPct val="80000"/>
              </a:lnSpc>
              <a:buFont typeface="Wingdings" pitchFamily="2" charset="2"/>
              <a:buNone/>
            </a:pPr>
            <a:r>
              <a:rPr lang="ro-RO" sz="2400"/>
              <a:t>Ce prezintă planul financiar ?</a:t>
            </a:r>
          </a:p>
          <a:p>
            <a:pPr eaLnBrk="1" hangingPunct="1"/>
            <a:r>
              <a:rPr lang="ro-RO" sz="2000"/>
              <a:t>Planul financiar prezintă o generalizare a compartimentelor unui plan de afaceri exprimată in unităţi valorice.</a:t>
            </a:r>
          </a:p>
          <a:p>
            <a:pPr eaLnBrk="1" hangingPunct="1"/>
            <a:r>
              <a:rPr lang="ro-RO" sz="2000"/>
              <a:t>Informaţia necesara pentru elaborarea acestui capitol poate fi extrasă din materialele celorlalte compartimente ale planului de afaceri (in primul rând – prognozele volumului de servicii prestate / sau de vânzări, procurări etc.) </a:t>
            </a:r>
          </a:p>
          <a:p>
            <a:pPr eaLnBrk="1" hangingPunct="1"/>
            <a:r>
              <a:rPr lang="ro-RO" sz="2000"/>
              <a:t>Compartimentul dat încheie planul de afaceri şi are menirea de a:</a:t>
            </a:r>
          </a:p>
          <a:p>
            <a:pPr lvl="1" eaLnBrk="1" hangingPunct="1">
              <a:buFont typeface="Wingdings" pitchFamily="2" charset="2"/>
              <a:buNone/>
            </a:pPr>
            <a:r>
              <a:rPr lang="ro-RO" sz="2000"/>
              <a:t>- determina volumul investiţiilor necesare pentru afacerea propusa</a:t>
            </a:r>
          </a:p>
          <a:p>
            <a:pPr lvl="1" eaLnBrk="1" hangingPunct="1">
              <a:buFont typeface="Wingdings" pitchFamily="2" charset="2"/>
              <a:buNone/>
            </a:pPr>
            <a:r>
              <a:rPr lang="ro-RO" sz="2000"/>
              <a:t>- calcula rapoartele financiare programate</a:t>
            </a:r>
          </a:p>
          <a:p>
            <a:pPr lvl="1" eaLnBrk="1" hangingPunct="1">
              <a:buFont typeface="Wingdings" pitchFamily="2" charset="2"/>
              <a:buNone/>
            </a:pPr>
            <a:r>
              <a:rPr lang="ro-RO" sz="2000"/>
              <a:t>- determina profitabilitatea viitoarei afaceri.</a:t>
            </a:r>
          </a:p>
          <a:p>
            <a:pPr eaLnBrk="1" hangingPunct="1"/>
            <a:r>
              <a:rPr lang="ro-RO" sz="2000"/>
              <a:t>Rezultatul-cheie al Planul financiar este elaborarea prognozei; </a:t>
            </a:r>
          </a:p>
          <a:p>
            <a:pPr lvl="1" eaLnBrk="1" hangingPunct="1">
              <a:buFont typeface="Wingdings" pitchFamily="2" charset="2"/>
              <a:buNone/>
            </a:pPr>
            <a:r>
              <a:rPr lang="ro-RO" sz="2000"/>
              <a:t>- fluxului de mijloace băneşti, </a:t>
            </a:r>
          </a:p>
          <a:p>
            <a:pPr lvl="1" eaLnBrk="1" hangingPunct="1">
              <a:buFont typeface="Wingdings" pitchFamily="2" charset="2"/>
              <a:buNone/>
            </a:pPr>
            <a:r>
              <a:rPr lang="ro-RO" sz="2000"/>
              <a:t>- a rezultatelor financiare, </a:t>
            </a:r>
          </a:p>
          <a:p>
            <a:pPr lvl="1" eaLnBrk="1" hangingPunct="1">
              <a:buFont typeface="Wingdings" pitchFamily="2" charset="2"/>
              <a:buNone/>
            </a:pPr>
            <a:r>
              <a:rPr lang="ro-RO" sz="2000"/>
              <a:t>- şi a bilanţului contabil.</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Заголовок 1"/>
          <p:cNvSpPr>
            <a:spLocks noGrp="1" noChangeArrowheads="1"/>
          </p:cNvSpPr>
          <p:nvPr>
            <p:ph type="title"/>
          </p:nvPr>
        </p:nvSpPr>
        <p:spPr>
          <a:xfrm>
            <a:off x="466725" y="774702"/>
            <a:ext cx="8229600" cy="595313"/>
          </a:xfrm>
        </p:spPr>
        <p:txBody>
          <a:bodyPr/>
          <a:lstStyle/>
          <a:p>
            <a:pPr algn="ctr"/>
            <a:r>
              <a:rPr lang="ro-RO" altLang="en-US" sz="2400" b="1" dirty="0">
                <a:solidFill>
                  <a:schemeClr val="accent6">
                    <a:lumMod val="75000"/>
                  </a:schemeClr>
                </a:solidFill>
                <a:latin typeface="+mn-lt"/>
              </a:rPr>
              <a:t>CE ESTE </a:t>
            </a:r>
            <a:r>
              <a:rPr lang="ro-MO" altLang="en-US" sz="2400" b="1" dirty="0">
                <a:solidFill>
                  <a:schemeClr val="accent6">
                    <a:lumMod val="75000"/>
                  </a:schemeClr>
                </a:solidFill>
                <a:latin typeface="+mn-lt"/>
              </a:rPr>
              <a:t>A</a:t>
            </a:r>
            <a:r>
              <a:rPr lang="en-US" altLang="en-US" sz="2400" b="1" dirty="0">
                <a:solidFill>
                  <a:schemeClr val="accent6">
                    <a:lumMod val="75000"/>
                  </a:schemeClr>
                </a:solidFill>
                <a:latin typeface="+mn-lt"/>
              </a:rPr>
              <a:t>NALIZA FINANCIAR</a:t>
            </a:r>
            <a:r>
              <a:rPr lang="ro-MO" altLang="en-US" sz="2400" b="1" dirty="0">
                <a:solidFill>
                  <a:schemeClr val="accent6">
                    <a:lumMod val="75000"/>
                  </a:schemeClr>
                </a:solidFill>
                <a:latin typeface="+mn-lt"/>
              </a:rPr>
              <a:t>Ă?</a:t>
            </a:r>
            <a:r>
              <a:rPr lang="en-US" altLang="en-US" sz="2400" b="1" dirty="0">
                <a:solidFill>
                  <a:schemeClr val="accent6">
                    <a:lumMod val="75000"/>
                  </a:schemeClr>
                </a:solidFill>
                <a:latin typeface="+mn-lt"/>
              </a:rPr>
              <a:t> </a:t>
            </a:r>
            <a:endParaRPr lang="ro-RO" altLang="en-US" sz="2400" b="1" dirty="0">
              <a:solidFill>
                <a:schemeClr val="accent6">
                  <a:lumMod val="75000"/>
                </a:schemeClr>
              </a:solidFill>
              <a:latin typeface="+mn-lt"/>
            </a:endParaRPr>
          </a:p>
        </p:txBody>
      </p:sp>
      <p:sp>
        <p:nvSpPr>
          <p:cNvPr id="3" name="Содержимое 2">
            <a:extLst>
              <a:ext uri="{FF2B5EF4-FFF2-40B4-BE49-F238E27FC236}">
                <a16:creationId xmlns:a16="http://schemas.microsoft.com/office/drawing/2014/main" id="{CFE5E509-D43A-4BCC-BB23-E89730850418}"/>
              </a:ext>
            </a:extLst>
          </p:cNvPr>
          <p:cNvSpPr>
            <a:spLocks noGrp="1"/>
          </p:cNvSpPr>
          <p:nvPr>
            <p:ph sz="half" idx="1"/>
          </p:nvPr>
        </p:nvSpPr>
        <p:spPr>
          <a:xfrm>
            <a:off x="180975" y="1385888"/>
            <a:ext cx="8783638" cy="5472112"/>
          </a:xfrm>
        </p:spPr>
        <p:txBody>
          <a:bodyPr>
            <a:normAutofit fontScale="92500"/>
          </a:bodyPr>
          <a:lstStyle/>
          <a:p>
            <a:pPr>
              <a:defRPr/>
            </a:pPr>
            <a:r>
              <a:rPr lang="ro-MO" dirty="0"/>
              <a:t>Analiza situaţiilor financiare este o activitate (arta) de analiză şi interpretare a situaţiile financiare. </a:t>
            </a:r>
          </a:p>
          <a:p>
            <a:pPr>
              <a:defRPr/>
            </a:pPr>
            <a:r>
              <a:rPr lang="ro-MO" dirty="0"/>
              <a:t>O</a:t>
            </a:r>
            <a:r>
              <a:rPr lang="vi-VN" dirty="0">
                <a:latin typeface="Calibri" pitchFamily="34" charset="0"/>
              </a:rPr>
              <a:t>biectiv</a:t>
            </a:r>
            <a:r>
              <a:rPr lang="ro-MO" dirty="0"/>
              <a:t>ul </a:t>
            </a:r>
            <a:r>
              <a:rPr lang="ro-MO" dirty="0">
                <a:latin typeface="Calibri" pitchFamily="34" charset="0"/>
              </a:rPr>
              <a:t>major al </a:t>
            </a:r>
            <a:r>
              <a:rPr lang="vi-VN" dirty="0">
                <a:latin typeface="Calibri" pitchFamily="34" charset="0"/>
              </a:rPr>
              <a:t>analizei financiare </a:t>
            </a:r>
            <a:r>
              <a:rPr lang="ro-MO" dirty="0">
                <a:latin typeface="Calibri" pitchFamily="34" charset="0"/>
              </a:rPr>
              <a:t>– este ”</a:t>
            </a:r>
            <a:r>
              <a:rPr lang="ro-MO" i="1" u="sng" dirty="0">
                <a:latin typeface="Calibri" pitchFamily="34" charset="0"/>
              </a:rPr>
              <a:t>înţelegerea și </a:t>
            </a:r>
            <a:r>
              <a:rPr lang="vi-VN" i="1" u="sng" dirty="0">
                <a:latin typeface="Calibri" pitchFamily="34" charset="0"/>
              </a:rPr>
              <a:t>descifra</a:t>
            </a:r>
            <a:r>
              <a:rPr lang="ro-MO" i="1" u="sng" dirty="0">
                <a:latin typeface="Calibri" pitchFamily="34" charset="0"/>
              </a:rPr>
              <a:t>rea</a:t>
            </a:r>
            <a:r>
              <a:rPr lang="vi-VN" i="1" u="sng" dirty="0">
                <a:latin typeface="Calibri" pitchFamily="34" charset="0"/>
              </a:rPr>
              <a:t> sensul</a:t>
            </a:r>
            <a:r>
              <a:rPr lang="ro-MO" i="1" u="sng" dirty="0">
                <a:latin typeface="Calibri" pitchFamily="34" charset="0"/>
              </a:rPr>
              <a:t>ui</a:t>
            </a:r>
            <a:r>
              <a:rPr lang="vi-VN" i="1" u="sng" dirty="0">
                <a:latin typeface="Calibri" pitchFamily="34" charset="0"/>
              </a:rPr>
              <a:t> </a:t>
            </a:r>
            <a:r>
              <a:rPr lang="ro-MO" i="1" u="sng" dirty="0">
                <a:latin typeface="Calibri" pitchFamily="34" charset="0"/>
              </a:rPr>
              <a:t>cifrelor</a:t>
            </a:r>
            <a:r>
              <a:rPr lang="ro-MO" dirty="0">
                <a:latin typeface="Calibri" pitchFamily="34" charset="0"/>
              </a:rPr>
              <a:t>” </a:t>
            </a:r>
            <a:r>
              <a:rPr lang="vi-VN" dirty="0">
                <a:latin typeface="Calibri" pitchFamily="34" charset="0"/>
              </a:rPr>
              <a:t>pentru a </a:t>
            </a:r>
            <a:r>
              <a:rPr lang="ro-MO" dirty="0">
                <a:latin typeface="Calibri" pitchFamily="34" charset="0"/>
              </a:rPr>
              <a:t>îmbunătăți situația </a:t>
            </a:r>
            <a:r>
              <a:rPr lang="ro-MO" dirty="0"/>
              <a:t>financiară a </a:t>
            </a:r>
            <a:r>
              <a:rPr lang="vi-VN" dirty="0">
                <a:latin typeface="Calibri" pitchFamily="34" charset="0"/>
              </a:rPr>
              <a:t>afacer</a:t>
            </a:r>
            <a:r>
              <a:rPr lang="ro-MO" dirty="0">
                <a:latin typeface="Calibri" pitchFamily="34" charset="0"/>
              </a:rPr>
              <a:t>ii</a:t>
            </a:r>
            <a:r>
              <a:rPr lang="vi-VN" dirty="0"/>
              <a:t>. </a:t>
            </a:r>
            <a:endParaRPr lang="ro-MO" dirty="0"/>
          </a:p>
          <a:p>
            <a:pPr>
              <a:defRPr/>
            </a:pPr>
            <a:r>
              <a:rPr lang="ro-MO" dirty="0"/>
              <a:t>S</a:t>
            </a:r>
            <a:r>
              <a:rPr lang="vi-VN" dirty="0">
                <a:latin typeface="Calibri" pitchFamily="34" charset="0"/>
              </a:rPr>
              <a:t>cop</a:t>
            </a:r>
            <a:r>
              <a:rPr lang="ro-MO" dirty="0"/>
              <a:t>ul</a:t>
            </a:r>
            <a:r>
              <a:rPr lang="vi-VN" dirty="0"/>
              <a:t> </a:t>
            </a:r>
            <a:r>
              <a:rPr lang="vi-VN" dirty="0">
                <a:latin typeface="Calibri" pitchFamily="34" charset="0"/>
              </a:rPr>
              <a:t>analizei situaţiilor financiare</a:t>
            </a:r>
            <a:r>
              <a:rPr lang="ro-MO" dirty="0">
                <a:latin typeface="Calibri" pitchFamily="34" charset="0"/>
              </a:rPr>
              <a:t> - l</a:t>
            </a:r>
            <a:r>
              <a:rPr lang="vi-VN" dirty="0">
                <a:latin typeface="Calibri" pitchFamily="34" charset="0"/>
              </a:rPr>
              <a:t>uarea de decizii </a:t>
            </a:r>
            <a:r>
              <a:rPr lang="ro-MO" dirty="0">
                <a:latin typeface="Calibri" pitchFamily="34" charset="0"/>
              </a:rPr>
              <a:t>raționale privind gestionarea patrimoniului. </a:t>
            </a:r>
          </a:p>
          <a:p>
            <a:pPr>
              <a:defRPr/>
            </a:pPr>
            <a:r>
              <a:rPr lang="ro-MO" dirty="0"/>
              <a:t>O analiză financiară competentă asigură luarea unor decizii cum ar fi: </a:t>
            </a:r>
          </a:p>
          <a:p>
            <a:pPr marL="971550" lvl="1" indent="-514350">
              <a:lnSpc>
                <a:spcPct val="100000"/>
              </a:lnSpc>
              <a:buAutoNum type="alphaLcParenR"/>
              <a:defRPr/>
            </a:pPr>
            <a:r>
              <a:rPr lang="ro-MO" sz="2600" i="1" dirty="0"/>
              <a:t>cea de a achiziționa sau de a lichida un stoc/utilaj, echipament, etc. </a:t>
            </a:r>
          </a:p>
          <a:p>
            <a:pPr marL="971550" lvl="1" indent="-514350">
              <a:lnSpc>
                <a:spcPct val="100000"/>
              </a:lnSpc>
              <a:buAutoNum type="alphaLcParenR"/>
              <a:defRPr/>
            </a:pPr>
            <a:r>
              <a:rPr lang="ro-MO" sz="2600" i="1" dirty="0"/>
              <a:t>a alege între a continua prin aceleaşi metode </a:t>
            </a:r>
            <a:r>
              <a:rPr lang="ro-RO" sz="2600" i="1" dirty="0"/>
              <a:t>utilizarea  resurselor umane, materiale şi financiare, </a:t>
            </a:r>
            <a:r>
              <a:rPr lang="ro-MO" sz="2600" i="1" dirty="0"/>
              <a:t>sau </a:t>
            </a:r>
            <a:r>
              <a:rPr lang="ro-RO" sz="2600" i="1" dirty="0"/>
              <a:t>la stabilirea noilor măsuri care ar influenţa majorarea profitului,</a:t>
            </a:r>
          </a:p>
          <a:p>
            <a:pPr marL="971550" lvl="1" indent="-514350">
              <a:lnSpc>
                <a:spcPct val="100000"/>
              </a:lnSpc>
              <a:buAutoNum type="alphaLcParenR"/>
              <a:defRPr/>
            </a:pPr>
            <a:r>
              <a:rPr lang="ro-MO" sz="2600" i="1" dirty="0"/>
              <a:t>a acorda, sau nu un împrumut.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Содержимое 3"/>
          <p:cNvSpPr>
            <a:spLocks noGrp="1" noChangeArrowheads="1"/>
          </p:cNvSpPr>
          <p:nvPr>
            <p:ph sz="half" idx="1"/>
          </p:nvPr>
        </p:nvSpPr>
        <p:spPr>
          <a:xfrm>
            <a:off x="323850" y="1371600"/>
            <a:ext cx="8362950" cy="5194300"/>
          </a:xfrm>
        </p:spPr>
        <p:txBody>
          <a:bodyPr>
            <a:normAutofit fontScale="77500" lnSpcReduction="20000"/>
          </a:bodyPr>
          <a:lstStyle/>
          <a:p>
            <a:pPr>
              <a:buClr>
                <a:schemeClr val="tx1"/>
              </a:buClr>
              <a:buSzPct val="70000"/>
              <a:buFont typeface="Wingdings" pitchFamily="2" charset="2"/>
              <a:buChar char="q"/>
            </a:pPr>
            <a:r>
              <a:rPr lang="ro-MO" altLang="en-US" b="1" dirty="0">
                <a:solidFill>
                  <a:srgbClr val="C00000"/>
                </a:solidFill>
                <a:latin typeface="Calibri" pitchFamily="34" charset="0"/>
              </a:rPr>
              <a:t> </a:t>
            </a:r>
            <a:r>
              <a:rPr lang="vi-VN" altLang="en-US" dirty="0">
                <a:latin typeface="Calibri" pitchFamily="34" charset="0"/>
              </a:rPr>
              <a:t>Surs</a:t>
            </a:r>
            <a:r>
              <a:rPr lang="ro-MO" altLang="en-US" dirty="0">
                <a:latin typeface="Calibri" pitchFamily="34" charset="0"/>
              </a:rPr>
              <a:t>e de date</a:t>
            </a:r>
            <a:r>
              <a:rPr lang="vi-VN" altLang="en-US" dirty="0">
                <a:latin typeface="Calibri" pitchFamily="34" charset="0"/>
              </a:rPr>
              <a:t> </a:t>
            </a:r>
            <a:r>
              <a:rPr lang="ro-MO" altLang="en-US" dirty="0">
                <a:latin typeface="Calibri" pitchFamily="34" charset="0"/>
              </a:rPr>
              <a:t>utilizate la </a:t>
            </a:r>
            <a:r>
              <a:rPr lang="vi-VN" altLang="en-US" dirty="0">
                <a:latin typeface="Calibri" pitchFamily="34" charset="0"/>
              </a:rPr>
              <a:t>analiz</a:t>
            </a:r>
            <a:r>
              <a:rPr lang="ro-MO" altLang="en-US" dirty="0">
                <a:latin typeface="Calibri" pitchFamily="34" charset="0"/>
              </a:rPr>
              <a:t>a </a:t>
            </a:r>
            <a:r>
              <a:rPr lang="vi-VN" altLang="en-US" dirty="0">
                <a:latin typeface="Calibri" pitchFamily="34" charset="0"/>
              </a:rPr>
              <a:t>financiar</a:t>
            </a:r>
            <a:r>
              <a:rPr lang="ro-MO" altLang="en-US" dirty="0">
                <a:latin typeface="Calibri" pitchFamily="34" charset="0"/>
              </a:rPr>
              <a:t>ă:</a:t>
            </a:r>
          </a:p>
          <a:p>
            <a:pPr lvl="1">
              <a:buClr>
                <a:schemeClr val="tx1"/>
              </a:buClr>
              <a:buSzPct val="70000"/>
              <a:buFont typeface="Arial" pitchFamily="34" charset="0"/>
              <a:buChar char="•"/>
            </a:pPr>
            <a:r>
              <a:rPr lang="ro-MO" altLang="en-US" sz="2800" dirty="0">
                <a:latin typeface="Calibri" pitchFamily="34" charset="0"/>
              </a:rPr>
              <a:t>Bilanțul Contabil;</a:t>
            </a:r>
          </a:p>
          <a:p>
            <a:pPr lvl="1">
              <a:buClr>
                <a:schemeClr val="tx1"/>
              </a:buClr>
              <a:buSzPct val="70000"/>
              <a:buFont typeface="Arial" pitchFamily="34" charset="0"/>
              <a:buChar char="•"/>
            </a:pPr>
            <a:r>
              <a:rPr lang="ro-MO" altLang="en-US" sz="2800" dirty="0">
                <a:latin typeface="Calibri" pitchFamily="34" charset="0"/>
              </a:rPr>
              <a:t>Raportul privind rezultatele financiare;</a:t>
            </a:r>
          </a:p>
          <a:p>
            <a:pPr lvl="1">
              <a:buClr>
                <a:schemeClr val="tx1"/>
              </a:buClr>
              <a:buSzPct val="70000"/>
              <a:buFont typeface="Arial" pitchFamily="34" charset="0"/>
              <a:buChar char="•"/>
            </a:pPr>
            <a:r>
              <a:rPr lang="ro-MO" altLang="en-US" sz="2800" dirty="0">
                <a:latin typeface="Calibri" pitchFamily="34" charset="0"/>
              </a:rPr>
              <a:t>Fluxul mijloacelor băneşti.</a:t>
            </a:r>
          </a:p>
          <a:p>
            <a:pPr>
              <a:buClr>
                <a:schemeClr val="tx1"/>
              </a:buClr>
              <a:buSzPct val="70000"/>
              <a:buFont typeface="Wingdings" pitchFamily="2" charset="2"/>
              <a:buChar char="q"/>
            </a:pPr>
            <a:r>
              <a:rPr lang="ro-MO" altLang="en-US" b="1" dirty="0">
                <a:solidFill>
                  <a:srgbClr val="C00000"/>
                </a:solidFill>
                <a:latin typeface="Calibri" pitchFamily="34" charset="0"/>
              </a:rPr>
              <a:t> </a:t>
            </a:r>
            <a:r>
              <a:rPr lang="ro-MO" altLang="en-US" dirty="0">
                <a:latin typeface="Calibri" pitchFamily="34" charset="0"/>
              </a:rPr>
              <a:t>Indicatori de bază a rezultatelor economico-financiare: </a:t>
            </a:r>
          </a:p>
          <a:p>
            <a:pPr lvl="1">
              <a:buSzPct val="100000"/>
              <a:buFont typeface="Arial" pitchFamily="34" charset="0"/>
              <a:buChar char="•"/>
            </a:pPr>
            <a:r>
              <a:rPr lang="ro-MO" altLang="en-US" sz="2800" dirty="0">
                <a:latin typeface="Calibri" pitchFamily="34" charset="0"/>
              </a:rPr>
              <a:t> Volumul vânzărilor</a:t>
            </a:r>
          </a:p>
          <a:p>
            <a:pPr marL="742950" lvl="2" indent="-342900">
              <a:buSzPct val="100000"/>
              <a:buFont typeface="Arial" pitchFamily="34" charset="0"/>
              <a:buChar char="•"/>
            </a:pPr>
            <a:r>
              <a:rPr lang="ro-MO" altLang="en-US" sz="2800" dirty="0">
                <a:latin typeface="Calibri" pitchFamily="34" charset="0"/>
              </a:rPr>
              <a:t>Marja brută a vânzărilor; </a:t>
            </a:r>
          </a:p>
          <a:p>
            <a:pPr marL="742950" lvl="2" indent="-342900">
              <a:buSzPct val="100000"/>
              <a:buFont typeface="Arial" pitchFamily="34" charset="0"/>
              <a:buChar char="•"/>
            </a:pPr>
            <a:r>
              <a:rPr lang="ro-MO" altLang="en-US" sz="2800" dirty="0">
                <a:latin typeface="Calibri" pitchFamily="34" charset="0"/>
              </a:rPr>
              <a:t>Marja netă a vânzărilor </a:t>
            </a:r>
          </a:p>
          <a:p>
            <a:pPr marL="742950" lvl="2" indent="-342900">
              <a:buSzPct val="100000"/>
              <a:buFont typeface="Arial" pitchFamily="34" charset="0"/>
              <a:buChar char="•"/>
            </a:pPr>
            <a:r>
              <a:rPr lang="ro-MO" altLang="en-US" sz="2800" dirty="0">
                <a:latin typeface="Calibri" pitchFamily="34" charset="0"/>
              </a:rPr>
              <a:t>Rentabilitatea Operațională/Economică;</a:t>
            </a:r>
          </a:p>
          <a:p>
            <a:pPr marL="742950" lvl="2" indent="-342900">
              <a:buSzPct val="100000"/>
              <a:buFont typeface="Arial" pitchFamily="34" charset="0"/>
              <a:buChar char="•"/>
            </a:pPr>
            <a:r>
              <a:rPr lang="ro-MO" altLang="en-US" sz="2800" dirty="0">
                <a:latin typeface="Calibri" pitchFamily="34" charset="0"/>
              </a:rPr>
              <a:t>Rentabilitate a Activelor (ROA);</a:t>
            </a:r>
          </a:p>
          <a:p>
            <a:pPr marL="742950" lvl="2" indent="-342900">
              <a:buSzPct val="100000"/>
              <a:buFont typeface="Arial" pitchFamily="34" charset="0"/>
              <a:buChar char="•"/>
            </a:pPr>
            <a:r>
              <a:rPr lang="vi-VN" altLang="en-US" sz="2800" dirty="0">
                <a:latin typeface="Calibri" pitchFamily="34" charset="0"/>
              </a:rPr>
              <a:t>Rentabilitatea Capitalului Propriu (ROE)</a:t>
            </a:r>
            <a:r>
              <a:rPr lang="ro-MO" altLang="en-US" sz="2800" dirty="0">
                <a:latin typeface="Calibri" pitchFamily="34" charset="0"/>
              </a:rPr>
              <a:t>;</a:t>
            </a:r>
          </a:p>
          <a:p>
            <a:pPr marL="742950" lvl="2" indent="-342900">
              <a:buSzPct val="100000"/>
              <a:buFont typeface="Arial" pitchFamily="34" charset="0"/>
              <a:buChar char="•"/>
            </a:pPr>
            <a:r>
              <a:rPr lang="vi-VN" altLang="en-US" sz="2800" dirty="0">
                <a:latin typeface="Calibri" pitchFamily="34" charset="0"/>
              </a:rPr>
              <a:t>Coeficentul de îndatorare</a:t>
            </a:r>
            <a:r>
              <a:rPr lang="ro-MO" altLang="en-US" sz="2800" dirty="0">
                <a:latin typeface="Calibri" pitchFamily="34" charset="0"/>
              </a:rPr>
              <a:t>;</a:t>
            </a:r>
          </a:p>
          <a:p>
            <a:pPr marL="742950" lvl="2" indent="-342900">
              <a:buSzPct val="100000"/>
              <a:buFont typeface="Arial" pitchFamily="34" charset="0"/>
              <a:buChar char="•"/>
            </a:pPr>
            <a:r>
              <a:rPr lang="ro-MO" altLang="en-US" sz="2800" dirty="0">
                <a:latin typeface="Calibri" pitchFamily="34" charset="0"/>
              </a:rPr>
              <a:t>P</a:t>
            </a:r>
            <a:r>
              <a:rPr lang="vi-VN" altLang="en-US" sz="2800" dirty="0">
                <a:latin typeface="Calibri" pitchFamily="34" charset="0"/>
              </a:rPr>
              <a:t>rofitul net</a:t>
            </a:r>
            <a:r>
              <a:rPr lang="ro-MO" altLang="en-US" sz="2800" dirty="0">
                <a:latin typeface="Calibri" pitchFamily="34" charset="0"/>
              </a:rPr>
              <a:t>.</a:t>
            </a:r>
            <a:endParaRPr lang="vi-VN" altLang="en-US" sz="2800" dirty="0">
              <a:latin typeface="Calibri" pitchFamily="34" charset="0"/>
            </a:endParaRPr>
          </a:p>
          <a:p>
            <a:endParaRPr lang="ro-MO" altLang="en-US" dirty="0"/>
          </a:p>
          <a:p>
            <a:pPr>
              <a:buClrTx/>
              <a:buSzPct val="100000"/>
              <a:buFont typeface="Arial" pitchFamily="34" charset="0"/>
              <a:buChar char="•"/>
            </a:pPr>
            <a:endParaRPr lang="ro-RO" altLang="en-US" dirty="0"/>
          </a:p>
        </p:txBody>
      </p:sp>
      <p:sp>
        <p:nvSpPr>
          <p:cNvPr id="24578" name="Номер слайда 4"/>
          <p:cNvSpPr>
            <a:spLocks noGrp="1"/>
          </p:cNvSpPr>
          <p:nvPr>
            <p:ph type="sldNum" sz="quarter" idx="12"/>
          </p:nvPr>
        </p:nvSpPr>
        <p:spPr>
          <a:noFill/>
        </p:spPr>
        <p:txBody>
          <a:bodyPr/>
          <a:lstStyle/>
          <a:p>
            <a:fld id="{C3DFDA5A-364A-47C2-A4BE-C9D5E943B64D}" type="slidenum">
              <a:rPr lang="ru-RU" altLang="en-US"/>
              <a:pPr/>
              <a:t>46</a:t>
            </a:fld>
            <a:endParaRPr lang="ru-RU" altLang="en-US"/>
          </a:p>
        </p:txBody>
      </p:sp>
      <p:sp>
        <p:nvSpPr>
          <p:cNvPr id="4" name="Прямоугольник 3"/>
          <p:cNvSpPr/>
          <p:nvPr/>
        </p:nvSpPr>
        <p:spPr>
          <a:xfrm>
            <a:off x="2739006" y="882135"/>
            <a:ext cx="4952381" cy="461665"/>
          </a:xfrm>
          <a:prstGeom prst="rect">
            <a:avLst/>
          </a:prstGeom>
        </p:spPr>
        <p:txBody>
          <a:bodyPr wrap="none">
            <a:spAutoFit/>
          </a:bodyPr>
          <a:lstStyle/>
          <a:p>
            <a:r>
              <a:rPr lang="ro-MO" altLang="en-US" sz="2400" b="1" dirty="0">
                <a:solidFill>
                  <a:schemeClr val="accent6">
                    <a:lumMod val="75000"/>
                  </a:schemeClr>
                </a:solidFill>
              </a:rPr>
              <a:t>A</a:t>
            </a:r>
            <a:r>
              <a:rPr lang="en-US" altLang="en-US" sz="2400" b="1" dirty="0">
                <a:solidFill>
                  <a:schemeClr val="accent6">
                    <a:lumMod val="75000"/>
                  </a:schemeClr>
                </a:solidFill>
              </a:rPr>
              <a:t>NALIZA </a:t>
            </a:r>
            <a:r>
              <a:rPr lang="ro-MO" altLang="en-US" sz="2400" b="1" dirty="0">
                <a:solidFill>
                  <a:schemeClr val="accent6">
                    <a:lumMod val="75000"/>
                  </a:schemeClr>
                </a:solidFill>
              </a:rPr>
              <a:t>REZULTATELOR </a:t>
            </a:r>
            <a:r>
              <a:rPr lang="en-US" altLang="en-US" sz="2400" b="1" dirty="0">
                <a:solidFill>
                  <a:schemeClr val="accent6">
                    <a:lumMod val="75000"/>
                  </a:schemeClr>
                </a:solidFill>
              </a:rPr>
              <a:t>FINANCIAR</a:t>
            </a:r>
            <a:r>
              <a:rPr lang="ro-MO" altLang="en-US" sz="2400" b="1" dirty="0">
                <a:solidFill>
                  <a:schemeClr val="accent6">
                    <a:lumMod val="75000"/>
                  </a:schemeClr>
                </a:solidFill>
              </a:rPr>
              <a:t>E</a:t>
            </a:r>
            <a:r>
              <a:rPr lang="en-US" altLang="en-US" sz="2400" b="1" dirty="0">
                <a:solidFill>
                  <a:schemeClr val="accent6">
                    <a:lumMod val="75000"/>
                  </a:schemeClr>
                </a:solidFill>
              </a:rPr>
              <a:t> </a:t>
            </a:r>
            <a:endParaRPr lang="ro-RO" sz="2400"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95288" y="1125538"/>
            <a:ext cx="8497887" cy="4895850"/>
          </a:xfrm>
        </p:spPr>
        <p:txBody>
          <a:bodyPr>
            <a:normAutofit lnSpcReduction="10000"/>
          </a:bodyPr>
          <a:lstStyle/>
          <a:p>
            <a:pPr marL="0" indent="0">
              <a:buClrTx/>
              <a:buFont typeface="Wingdings" pitchFamily="2" charset="2"/>
              <a:buChar char="q"/>
              <a:defRPr/>
            </a:pPr>
            <a:r>
              <a:rPr lang="ro-MO" sz="2400" b="1" dirty="0"/>
              <a:t> </a:t>
            </a:r>
            <a:r>
              <a:rPr lang="vi-VN" sz="2000" b="1" dirty="0">
                <a:solidFill>
                  <a:srgbClr val="FF9900"/>
                </a:solidFill>
              </a:rPr>
              <a:t>CALITATEA PATRIMONIULUI</a:t>
            </a:r>
            <a:r>
              <a:rPr lang="vi-VN" sz="2000" b="1" dirty="0">
                <a:solidFill>
                  <a:srgbClr val="FF9900"/>
                </a:solidFill>
                <a:effectLst>
                  <a:outerShdw blurRad="38100" dist="38100" dir="2700000" algn="tl">
                    <a:srgbClr val="000000">
                      <a:alpha val="43137"/>
                    </a:srgbClr>
                  </a:outerShdw>
                </a:effectLst>
              </a:rPr>
              <a:t>:</a:t>
            </a:r>
            <a:r>
              <a:rPr lang="vi-VN" sz="2000" b="1" dirty="0">
                <a:solidFill>
                  <a:srgbClr val="FF9900"/>
                </a:solidFill>
              </a:rPr>
              <a:t> </a:t>
            </a:r>
            <a:endParaRPr lang="ro-MO" sz="2000" b="1" dirty="0">
              <a:solidFill>
                <a:srgbClr val="FF9900"/>
              </a:solidFill>
            </a:endParaRPr>
          </a:p>
          <a:p>
            <a:pPr marL="457200" indent="-457200">
              <a:buFont typeface="Wingdings" pitchFamily="2" charset="2"/>
              <a:buChar char="ü"/>
              <a:defRPr/>
            </a:pPr>
            <a:r>
              <a:rPr lang="vi-VN" sz="2400" dirty="0"/>
              <a:t>pentru Active - aptitudinea de-a se transforma în numerar</a:t>
            </a:r>
            <a:endParaRPr lang="ro-MO" sz="2400" dirty="0"/>
          </a:p>
          <a:p>
            <a:pPr marL="457200" indent="-457200">
              <a:buFont typeface="Wingdings" pitchFamily="2" charset="2"/>
              <a:buChar char="ü"/>
              <a:defRPr/>
            </a:pPr>
            <a:r>
              <a:rPr lang="vi-VN" sz="2400" dirty="0"/>
              <a:t>pentru Pasive - timpul cât sursa de finațare rămâne la dispoziţia întreprinderii</a:t>
            </a:r>
            <a:r>
              <a:rPr lang="vi-VN" sz="2400" dirty="0">
                <a:solidFill>
                  <a:srgbClr val="FF9900"/>
                </a:solidFill>
              </a:rPr>
              <a:t>.</a:t>
            </a:r>
            <a:endParaRPr lang="ro-MO" sz="2400" dirty="0">
              <a:solidFill>
                <a:srgbClr val="FF9900"/>
              </a:solidFill>
            </a:endParaRPr>
          </a:p>
          <a:p>
            <a:pPr marL="0" indent="0">
              <a:buClrTx/>
              <a:buFont typeface="Wingdings" pitchFamily="2" charset="2"/>
              <a:buChar char="q"/>
              <a:defRPr/>
            </a:pPr>
            <a:r>
              <a:rPr lang="ro-MO" sz="2400" b="1" dirty="0">
                <a:solidFill>
                  <a:srgbClr val="FF9900"/>
                </a:solidFill>
              </a:rPr>
              <a:t> </a:t>
            </a:r>
            <a:r>
              <a:rPr lang="ro-MO" sz="2000" b="1" dirty="0">
                <a:solidFill>
                  <a:srgbClr val="FF9900"/>
                </a:solidFill>
              </a:rPr>
              <a:t>ECHILIBRU BILANȚULUI CONTABIL.</a:t>
            </a:r>
            <a:endParaRPr lang="ro-MO" sz="2000" b="1" u="sng" dirty="0">
              <a:solidFill>
                <a:srgbClr val="FF9900"/>
              </a:solidFill>
            </a:endParaRPr>
          </a:p>
          <a:p>
            <a:pPr marL="400050" lvl="1" indent="0">
              <a:buFont typeface="Wingdings" pitchFamily="2" charset="2"/>
              <a:buNone/>
              <a:defRPr/>
            </a:pPr>
            <a:r>
              <a:rPr lang="ro-MO" dirty="0"/>
              <a:t>I. </a:t>
            </a:r>
            <a:r>
              <a:rPr lang="ro-MO" u="sng" dirty="0"/>
              <a:t>Echilibru vertical: </a:t>
            </a:r>
          </a:p>
          <a:p>
            <a:pPr marL="400050" lvl="1" indent="0">
              <a:buFont typeface="Wingdings" pitchFamily="2" charset="2"/>
              <a:buNone/>
              <a:defRPr/>
            </a:pPr>
            <a:r>
              <a:rPr lang="ro-MO" dirty="0"/>
              <a:t>Active imobilizate - 45 ～ 50% </a:t>
            </a:r>
          </a:p>
          <a:p>
            <a:pPr marL="400050" lvl="1" indent="0">
              <a:buFont typeface="Wingdings" pitchFamily="2" charset="2"/>
              <a:buNone/>
              <a:defRPr/>
            </a:pPr>
            <a:r>
              <a:rPr lang="ro-MO" dirty="0"/>
              <a:t>Active circulante - 55 ～ 50%  </a:t>
            </a:r>
            <a:endParaRPr lang="ro-MO" b="1" u="sng" dirty="0"/>
          </a:p>
          <a:p>
            <a:pPr marL="400050" lvl="1" indent="0">
              <a:buFont typeface="Wingdings" pitchFamily="2" charset="2"/>
              <a:buNone/>
              <a:defRPr/>
            </a:pPr>
            <a:r>
              <a:rPr lang="ro-MO" dirty="0"/>
              <a:t>II. </a:t>
            </a:r>
            <a:r>
              <a:rPr lang="ro-MO" u="sng" dirty="0"/>
              <a:t>Echilibru orizontal: </a:t>
            </a:r>
          </a:p>
          <a:p>
            <a:pPr marL="400050" lvl="1" indent="0">
              <a:buFont typeface="Wingdings" pitchFamily="2" charset="2"/>
              <a:buNone/>
              <a:defRPr/>
            </a:pPr>
            <a:r>
              <a:rPr lang="ro-MO" dirty="0"/>
              <a:t>Capital propriu - 40 ～ 50% </a:t>
            </a:r>
          </a:p>
          <a:p>
            <a:pPr marL="400050" lvl="1" indent="0">
              <a:buFont typeface="Wingdings" pitchFamily="2" charset="2"/>
              <a:buNone/>
              <a:defRPr/>
            </a:pPr>
            <a:r>
              <a:rPr lang="ro-MO" dirty="0"/>
              <a:t>Datorii pe termen lung - 10 ～ 20%</a:t>
            </a:r>
          </a:p>
          <a:p>
            <a:pPr marL="400050" lvl="1" indent="0">
              <a:buFont typeface="Wingdings" pitchFamily="2" charset="2"/>
              <a:buNone/>
              <a:defRPr/>
            </a:pPr>
            <a:r>
              <a:rPr lang="ro-MO" dirty="0"/>
              <a:t>Datorii termen scurt - 50 ～ 30%</a:t>
            </a:r>
            <a:endParaRPr lang="en-US" dirty="0"/>
          </a:p>
        </p:txBody>
      </p:sp>
      <p:sp>
        <p:nvSpPr>
          <p:cNvPr id="44035" name="Прямоугольник 3"/>
          <p:cNvSpPr>
            <a:spLocks noChangeArrowheads="1"/>
          </p:cNvSpPr>
          <p:nvPr/>
        </p:nvSpPr>
        <p:spPr bwMode="auto">
          <a:xfrm>
            <a:off x="755650" y="549275"/>
            <a:ext cx="7561263" cy="460375"/>
          </a:xfrm>
          <a:prstGeom prst="rect">
            <a:avLst/>
          </a:prstGeom>
          <a:noFill/>
          <a:ln w="9525">
            <a:noFill/>
            <a:miter lim="800000"/>
            <a:headEnd/>
            <a:tailEnd/>
          </a:ln>
        </p:spPr>
        <p:txBody>
          <a:bodyPr>
            <a:spAutoFit/>
          </a:bodyPr>
          <a:lstStyle/>
          <a:p>
            <a:pPr algn="ctr"/>
            <a:r>
              <a:rPr lang="ro-MO" sz="2400" b="1">
                <a:solidFill>
                  <a:srgbClr val="FF9900"/>
                </a:solidFill>
              </a:rPr>
              <a:t>ANALIZA BILANȚULUI CONTABIL </a:t>
            </a:r>
            <a:endParaRPr lang="ro-RO" sz="2400">
              <a:solidFill>
                <a:srgbClr val="FF9900"/>
              </a:solidFill>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Заголовок 1"/>
          <p:cNvSpPr>
            <a:spLocks noGrp="1"/>
          </p:cNvSpPr>
          <p:nvPr>
            <p:ph type="title"/>
          </p:nvPr>
        </p:nvSpPr>
        <p:spPr>
          <a:xfrm>
            <a:off x="457200" y="457200"/>
            <a:ext cx="8229600" cy="668338"/>
          </a:xfrm>
        </p:spPr>
        <p:txBody>
          <a:bodyPr/>
          <a:lstStyle/>
          <a:p>
            <a:pPr algn="ctr"/>
            <a:r>
              <a:rPr lang="ro-RO" sz="2400"/>
              <a:t> </a:t>
            </a:r>
            <a:r>
              <a:rPr lang="ro-RO" sz="2400" b="1">
                <a:solidFill>
                  <a:srgbClr val="FF9900"/>
                </a:solidFill>
              </a:rPr>
              <a:t>LICHIDITATEA GENERALĂ A BILANȚULUI </a:t>
            </a:r>
          </a:p>
        </p:txBody>
      </p:sp>
      <p:sp>
        <p:nvSpPr>
          <p:cNvPr id="3" name="Содержимое 2"/>
          <p:cNvSpPr>
            <a:spLocks noGrp="1"/>
          </p:cNvSpPr>
          <p:nvPr>
            <p:ph sz="half" idx="1"/>
          </p:nvPr>
        </p:nvSpPr>
        <p:spPr>
          <a:xfrm>
            <a:off x="395288" y="1268413"/>
            <a:ext cx="8280400" cy="5040312"/>
          </a:xfrm>
        </p:spPr>
        <p:txBody>
          <a:bodyPr>
            <a:normAutofit fontScale="92500"/>
          </a:bodyPr>
          <a:lstStyle/>
          <a:p>
            <a:pPr>
              <a:defRPr/>
            </a:pPr>
            <a:r>
              <a:rPr lang="ro-RO" sz="2400" dirty="0"/>
              <a:t>Înainte de calcularea indicatorilor de lichiditate a întreprinderii e necesar să se determine dacă este lichid bilanțul în ansamblu;</a:t>
            </a:r>
          </a:p>
          <a:p>
            <a:pPr>
              <a:defRPr/>
            </a:pPr>
            <a:r>
              <a:rPr lang="ro-RO" sz="2400" dirty="0"/>
              <a:t>Lichiditatea bilanțului întreprinderii se calculează prin două modalități:</a:t>
            </a:r>
          </a:p>
          <a:p>
            <a:pPr marL="457200" indent="-457200">
              <a:buFont typeface="Wingdings" pitchFamily="2" charset="2"/>
              <a:buNone/>
              <a:defRPr/>
            </a:pPr>
            <a:r>
              <a:rPr lang="ro-RO" sz="2400" b="1" dirty="0">
                <a:solidFill>
                  <a:srgbClr val="FF9900"/>
                </a:solidFill>
              </a:rPr>
              <a:t>     a) </a:t>
            </a:r>
            <a:r>
              <a:rPr lang="ro-RO" sz="2400" dirty="0">
                <a:solidFill>
                  <a:srgbClr val="FF9900"/>
                </a:solidFill>
              </a:rPr>
              <a:t>AC - DTS </a:t>
            </a:r>
          </a:p>
          <a:p>
            <a:pPr marL="457200" indent="-457200">
              <a:buFont typeface="Wingdings" pitchFamily="2" charset="2"/>
              <a:buNone/>
              <a:defRPr/>
            </a:pPr>
            <a:r>
              <a:rPr lang="ro-RO" sz="2400" dirty="0">
                <a:solidFill>
                  <a:srgbClr val="FF9900"/>
                </a:solidFill>
              </a:rPr>
              <a:t>     Activele Circulante - Datoriile pe Termen Scurt;</a:t>
            </a:r>
          </a:p>
          <a:p>
            <a:pPr marL="457200" indent="-457200">
              <a:buFont typeface="Wingdings" pitchFamily="2" charset="2"/>
              <a:buNone/>
              <a:defRPr/>
            </a:pPr>
            <a:r>
              <a:rPr lang="ro-RO" sz="2400" b="1" dirty="0">
                <a:solidFill>
                  <a:srgbClr val="FF9900"/>
                </a:solidFill>
              </a:rPr>
              <a:t>     b) </a:t>
            </a:r>
            <a:r>
              <a:rPr lang="ro-RO" sz="2400" dirty="0">
                <a:solidFill>
                  <a:srgbClr val="FF9900"/>
                </a:solidFill>
              </a:rPr>
              <a:t>CP+DTL-ATL </a:t>
            </a:r>
          </a:p>
          <a:p>
            <a:pPr marL="457200" indent="-457200">
              <a:buFont typeface="Wingdings" pitchFamily="2" charset="2"/>
              <a:buNone/>
              <a:defRPr/>
            </a:pPr>
            <a:r>
              <a:rPr lang="ro-RO" sz="2400" dirty="0">
                <a:solidFill>
                  <a:srgbClr val="FF9900"/>
                </a:solidFill>
              </a:rPr>
              <a:t>     Capital propriu + Datoriile pe Termen lung - Active pe Termen Lung</a:t>
            </a:r>
          </a:p>
          <a:p>
            <a:pPr marL="457200" indent="-457200">
              <a:defRPr/>
            </a:pPr>
            <a:r>
              <a:rPr lang="ro-RO" sz="2400" dirty="0"/>
              <a:t>În ambele variante rezultatul trebuie să fie pozitiv, un rezultatul negativ indică că bilanțul nu este lichid.</a:t>
            </a:r>
            <a:endParaRPr lang="en-US" sz="2400" dirty="0"/>
          </a:p>
          <a:p>
            <a:pPr marL="457200" indent="-457200">
              <a:defRPr/>
            </a:pPr>
            <a:endParaRPr lang="ro-RO" sz="2400" dirty="0"/>
          </a:p>
          <a:p>
            <a:pPr marL="457200" indent="-457200">
              <a:buFont typeface="Wingdings" pitchFamily="2" charset="2"/>
              <a:buNone/>
              <a:defRPr/>
            </a:pPr>
            <a:endParaRPr lang="ro-RO" sz="2400" dirty="0"/>
          </a:p>
          <a:p>
            <a:pPr marL="457200" indent="-457200">
              <a:defRPr/>
            </a:pPr>
            <a:endParaRPr lang="en-US" sz="2400" dirty="0"/>
          </a:p>
          <a:p>
            <a:pPr>
              <a:defRPr/>
            </a:pPr>
            <a:endParaRPr lang="ro-RO" sz="2400" dirty="0"/>
          </a:p>
        </p:txBody>
      </p:sp>
      <p:sp>
        <p:nvSpPr>
          <p:cNvPr id="45060" name="Номер слайда 4"/>
          <p:cNvSpPr>
            <a:spLocks noGrp="1"/>
          </p:cNvSpPr>
          <p:nvPr>
            <p:ph type="sldNum" sz="quarter" idx="12"/>
          </p:nvPr>
        </p:nvSpPr>
        <p:spPr>
          <a:noFill/>
        </p:spPr>
        <p:txBody>
          <a:bodyPr/>
          <a:lstStyle/>
          <a:p>
            <a:fld id="{5B47C739-0666-419C-8447-CD131590EFFE}" type="slidenum">
              <a:rPr lang="ru-RU" smtClean="0"/>
              <a:pPr/>
              <a:t>48</a:t>
            </a:fld>
            <a:endParaRPr lang="ru-RU"/>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Содержимое 2"/>
          <p:cNvSpPr>
            <a:spLocks noGrp="1"/>
          </p:cNvSpPr>
          <p:nvPr>
            <p:ph idx="1"/>
          </p:nvPr>
        </p:nvSpPr>
        <p:spPr>
          <a:xfrm>
            <a:off x="0" y="692150"/>
            <a:ext cx="9144000" cy="5545138"/>
          </a:xfrm>
        </p:spPr>
        <p:txBody>
          <a:bodyPr>
            <a:normAutofit fontScale="92500"/>
          </a:bodyPr>
          <a:lstStyle/>
          <a:p>
            <a:pPr marL="342900" lvl="1" indent="-342900" algn="ctr">
              <a:buClr>
                <a:schemeClr val="bg2"/>
              </a:buClr>
              <a:buSzPct val="75000"/>
              <a:buFont typeface="Wingdings" pitchFamily="2" charset="2"/>
              <a:buNone/>
            </a:pPr>
            <a:r>
              <a:rPr lang="vi-VN" sz="2400" b="1">
                <a:solidFill>
                  <a:srgbClr val="FF9900"/>
                </a:solidFill>
              </a:rPr>
              <a:t>COEFIC</a:t>
            </a:r>
            <a:r>
              <a:rPr lang="ro-MO" sz="2400" b="1">
                <a:solidFill>
                  <a:srgbClr val="FF9900"/>
                </a:solidFill>
              </a:rPr>
              <a:t>I</a:t>
            </a:r>
            <a:r>
              <a:rPr lang="vi-VN" sz="2400" b="1">
                <a:solidFill>
                  <a:srgbClr val="FF9900"/>
                </a:solidFill>
              </a:rPr>
              <a:t>ENTUL DE ÎNDATORARE</a:t>
            </a:r>
            <a:r>
              <a:rPr lang="ro-RO" sz="2400" b="1">
                <a:solidFill>
                  <a:srgbClr val="FF9900"/>
                </a:solidFill>
              </a:rPr>
              <a:t> </a:t>
            </a:r>
          </a:p>
          <a:p>
            <a:pPr marL="342900" lvl="1" indent="-342900" algn="ctr">
              <a:buClr>
                <a:schemeClr val="bg2"/>
              </a:buClr>
              <a:buSzPct val="75000"/>
              <a:buFont typeface="Wingdings" pitchFamily="2" charset="2"/>
              <a:buNone/>
            </a:pPr>
            <a:endParaRPr lang="ro-MO" sz="1200" b="1">
              <a:solidFill>
                <a:srgbClr val="FFC000"/>
              </a:solidFill>
            </a:endParaRPr>
          </a:p>
          <a:p>
            <a:pPr>
              <a:buSzPct val="150000"/>
              <a:buFont typeface="Wingdings" pitchFamily="2" charset="2"/>
              <a:buChar char="§"/>
            </a:pPr>
            <a:r>
              <a:rPr lang="ro-MO" sz="2400"/>
              <a:t> Formula de calcul:</a:t>
            </a:r>
          </a:p>
          <a:p>
            <a:pPr>
              <a:buFont typeface="Wingdings" pitchFamily="2" charset="2"/>
              <a:buNone/>
            </a:pPr>
            <a:r>
              <a:rPr lang="ro-MO" sz="2400">
                <a:solidFill>
                  <a:srgbClr val="FF9900"/>
                </a:solidFill>
              </a:rPr>
              <a:t>    </a:t>
            </a:r>
            <a:r>
              <a:rPr lang="it-IT" sz="2800" b="1" i="1">
                <a:solidFill>
                  <a:srgbClr val="FF9900"/>
                </a:solidFill>
              </a:rPr>
              <a:t>Datorii TL + Datorii TS</a:t>
            </a:r>
            <a:r>
              <a:rPr lang="ro-MO" sz="2800" b="1" i="1">
                <a:solidFill>
                  <a:srgbClr val="FF9900"/>
                </a:solidFill>
              </a:rPr>
              <a:t> </a:t>
            </a:r>
            <a:r>
              <a:rPr lang="it-IT" sz="2800" b="1" i="1">
                <a:solidFill>
                  <a:srgbClr val="FF9900"/>
                </a:solidFill>
              </a:rPr>
              <a:t>÷</a:t>
            </a:r>
            <a:r>
              <a:rPr lang="ro-MO" sz="2800" b="1" i="1">
                <a:solidFill>
                  <a:srgbClr val="FF9900"/>
                </a:solidFill>
              </a:rPr>
              <a:t> </a:t>
            </a:r>
            <a:r>
              <a:rPr lang="it-IT" sz="2800" b="1" i="1">
                <a:solidFill>
                  <a:srgbClr val="FF9900"/>
                </a:solidFill>
              </a:rPr>
              <a:t>Capital Propriu</a:t>
            </a:r>
            <a:endParaRPr lang="ro-MO" sz="2800" b="1" i="1">
              <a:solidFill>
                <a:srgbClr val="FF9900"/>
              </a:solidFill>
            </a:endParaRPr>
          </a:p>
          <a:p>
            <a:pPr>
              <a:buSzPct val="150000"/>
              <a:buFont typeface="Wingdings" pitchFamily="2" charset="2"/>
              <a:buChar char="§"/>
            </a:pPr>
            <a:r>
              <a:rPr lang="vi-VN" sz="2400"/>
              <a:t>Coefic</a:t>
            </a:r>
            <a:r>
              <a:rPr lang="ro-MO" sz="2400"/>
              <a:t>i</a:t>
            </a:r>
            <a:r>
              <a:rPr lang="vi-VN" sz="2400"/>
              <a:t>entul </a:t>
            </a:r>
            <a:r>
              <a:rPr lang="ro-MO" sz="2400"/>
              <a:t>de îndatorare </a:t>
            </a:r>
            <a:r>
              <a:rPr lang="vi-VN" sz="2400"/>
              <a:t>poate avea valori mai mici sau egale cu</a:t>
            </a:r>
            <a:r>
              <a:rPr lang="ro-MO" sz="2400"/>
              <a:t> </a:t>
            </a:r>
            <a:r>
              <a:rPr lang="vi-VN" sz="2400" b="1"/>
              <a:t>1</a:t>
            </a:r>
            <a:r>
              <a:rPr lang="ro-MO" sz="2400" b="1"/>
              <a:t>;</a:t>
            </a:r>
            <a:endParaRPr lang="ro-MO" sz="2400"/>
          </a:p>
          <a:p>
            <a:pPr>
              <a:buSzPct val="150000"/>
              <a:buFont typeface="Wingdings" pitchFamily="2" charset="2"/>
              <a:buChar char="§"/>
            </a:pPr>
            <a:r>
              <a:rPr lang="vi-VN" sz="2400"/>
              <a:t>Valoarea optimală </a:t>
            </a:r>
            <a:r>
              <a:rPr lang="ro-MO" sz="2400"/>
              <a:t>este </a:t>
            </a:r>
            <a:r>
              <a:rPr lang="vi-VN" sz="2400"/>
              <a:t>în limitele </a:t>
            </a:r>
            <a:r>
              <a:rPr lang="vi-VN" sz="2400" b="1"/>
              <a:t>0</a:t>
            </a:r>
            <a:r>
              <a:rPr lang="ro-MO" sz="2400" b="1"/>
              <a:t>,</a:t>
            </a:r>
            <a:r>
              <a:rPr lang="vi-VN" sz="2400" b="1"/>
              <a:t>4</a:t>
            </a:r>
            <a:r>
              <a:rPr lang="ro-MO" sz="2400" b="1"/>
              <a:t> </a:t>
            </a:r>
            <a:r>
              <a:rPr lang="vi-VN" sz="2400" b="1"/>
              <a:t>-</a:t>
            </a:r>
            <a:r>
              <a:rPr lang="ro-MO" sz="2400" b="1"/>
              <a:t> </a:t>
            </a:r>
            <a:r>
              <a:rPr lang="vi-VN" sz="2400" b="1"/>
              <a:t>0</a:t>
            </a:r>
            <a:r>
              <a:rPr lang="ro-MO" sz="2400" b="1"/>
              <a:t>,</a:t>
            </a:r>
            <a:r>
              <a:rPr lang="vi-VN" sz="2400" b="1"/>
              <a:t>7</a:t>
            </a:r>
            <a:r>
              <a:rPr lang="ro-MO" sz="2400" b="1"/>
              <a:t>;</a:t>
            </a:r>
            <a:r>
              <a:rPr lang="vi-VN" sz="2400" b="1"/>
              <a:t> </a:t>
            </a:r>
            <a:endParaRPr lang="ro-MO" sz="2400" b="1"/>
          </a:p>
          <a:p>
            <a:pPr>
              <a:buSzPct val="150000"/>
              <a:buFont typeface="Wingdings" pitchFamily="2" charset="2"/>
              <a:buChar char="§"/>
            </a:pPr>
            <a:r>
              <a:rPr lang="vi-VN" sz="2400"/>
              <a:t>Limita sub </a:t>
            </a:r>
            <a:r>
              <a:rPr lang="vi-VN" sz="2400" b="1"/>
              <a:t>0,3</a:t>
            </a:r>
            <a:r>
              <a:rPr lang="vi-VN" sz="2400"/>
              <a:t> indica o rezerv</a:t>
            </a:r>
            <a:r>
              <a:rPr lang="ro-MO" sz="2400"/>
              <a:t>ă</a:t>
            </a:r>
            <a:r>
              <a:rPr lang="vi-VN" sz="2400"/>
              <a:t> in apelarea la credite si imprumuturi, iar peste </a:t>
            </a:r>
            <a:r>
              <a:rPr lang="vi-VN" sz="2400" b="1"/>
              <a:t>0</a:t>
            </a:r>
            <a:r>
              <a:rPr lang="ro-MO" sz="2400" b="1"/>
              <a:t>,</a:t>
            </a:r>
            <a:r>
              <a:rPr lang="vi-VN" sz="2400" b="1"/>
              <a:t>7</a:t>
            </a:r>
            <a:r>
              <a:rPr lang="vi-VN" sz="2400"/>
              <a:t> o situatie alarmant</a:t>
            </a:r>
            <a:r>
              <a:rPr lang="ro-MO" sz="2400"/>
              <a:t>ă;</a:t>
            </a:r>
            <a:r>
              <a:rPr lang="vi-VN" sz="2400"/>
              <a:t> </a:t>
            </a:r>
            <a:endParaRPr lang="ro-MO" sz="2400"/>
          </a:p>
          <a:p>
            <a:pPr>
              <a:buSzPct val="150000"/>
              <a:buFont typeface="Wingdings" pitchFamily="2" charset="2"/>
              <a:buChar char="§"/>
            </a:pPr>
            <a:r>
              <a:rPr lang="vi-VN" sz="2400"/>
              <a:t>Nivelul înalt al coeficientului reflectă un pericol potenţial de apariţie la întreprindere a deficitului  mijloacelor băneşti şi dificultăţilor la contractarea noilor credite. </a:t>
            </a:r>
            <a:endParaRPr lang="ro-RO"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568952" cy="1143000"/>
          </a:xfrm>
        </p:spPr>
        <p:txBody>
          <a:bodyPr>
            <a:noAutofit/>
          </a:bodyPr>
          <a:lstStyle/>
          <a:p>
            <a:r>
              <a:rPr lang="vi-VN" sz="2000" b="1" spc="-10" dirty="0">
                <a:solidFill>
                  <a:srgbClr val="007F52"/>
                </a:solidFill>
                <a:latin typeface="Arial"/>
                <a:cs typeface="Arial"/>
              </a:rPr>
              <a:t>DISTRIBUȚIA ANTREPRENORILOR PE SEXE</a:t>
            </a:r>
            <a:r>
              <a:rPr lang="ro-MO" sz="2000" b="1" spc="-10" dirty="0">
                <a:solidFill>
                  <a:srgbClr val="007F52"/>
                </a:solidFill>
                <a:latin typeface="Arial"/>
                <a:cs typeface="Arial"/>
              </a:rPr>
              <a:t> </a:t>
            </a:r>
            <a:r>
              <a:rPr lang="vi-VN" sz="2000" b="1" spc="-10" dirty="0">
                <a:solidFill>
                  <a:srgbClr val="007F52"/>
                </a:solidFill>
                <a:latin typeface="Arial"/>
                <a:cs typeface="Arial"/>
              </a:rPr>
              <a:t>ÎN DEPENDENȚĂ DE COTA DE PROPRIETATE DEȚINUTĂ ÎN ÎNTREPRINDERE</a:t>
            </a:r>
            <a:r>
              <a:rPr lang="ro-MO" sz="2000" b="1" spc="-10" dirty="0">
                <a:solidFill>
                  <a:srgbClr val="007F52"/>
                </a:solidFill>
                <a:latin typeface="Arial"/>
                <a:cs typeface="Arial"/>
              </a:rPr>
              <a:t>.</a:t>
            </a:r>
            <a:endParaRPr lang="ro-RO" sz="2000" b="1" spc="-10" dirty="0">
              <a:solidFill>
                <a:srgbClr val="007F52"/>
              </a:solidFill>
              <a:latin typeface="Arial"/>
              <a:cs typeface="Arial"/>
            </a:endParaRPr>
          </a:p>
        </p:txBody>
      </p:sp>
      <p:pic>
        <p:nvPicPr>
          <p:cNvPr id="4" name="Рисунок 3"/>
          <p:cNvPicPr/>
          <p:nvPr/>
        </p:nvPicPr>
        <p:blipFill>
          <a:blip r:embed="rId2" cstate="print"/>
          <a:srcRect/>
          <a:stretch>
            <a:fillRect/>
          </a:stretch>
        </p:blipFill>
        <p:spPr bwMode="auto">
          <a:xfrm>
            <a:off x="539552" y="2636912"/>
            <a:ext cx="8424936" cy="3672408"/>
          </a:xfrm>
          <a:prstGeom prst="rect">
            <a:avLst/>
          </a:prstGeom>
          <a:noFill/>
          <a:ln w="9525">
            <a:noFill/>
            <a:miter lim="800000"/>
            <a:headEnd/>
            <a:tailEnd/>
          </a:ln>
        </p:spPr>
      </p:pic>
      <p:sp>
        <p:nvSpPr>
          <p:cNvPr id="5" name="Прямоугольник 4"/>
          <p:cNvSpPr/>
          <p:nvPr/>
        </p:nvSpPr>
        <p:spPr>
          <a:xfrm>
            <a:off x="467544" y="1124744"/>
            <a:ext cx="8136904" cy="1323439"/>
          </a:xfrm>
          <a:prstGeom prst="rect">
            <a:avLst/>
          </a:prstGeom>
        </p:spPr>
        <p:txBody>
          <a:bodyPr wrap="square">
            <a:spAutoFit/>
          </a:bodyPr>
          <a:lstStyle/>
          <a:p>
            <a:pPr>
              <a:buFont typeface="Wingdings" pitchFamily="2" charset="2"/>
              <a:buChar char="q"/>
            </a:pPr>
            <a:r>
              <a:rPr lang="ro-MO" dirty="0">
                <a:latin typeface="Calibri" pitchFamily="34" charset="0"/>
              </a:rPr>
              <a:t> </a:t>
            </a:r>
            <a:r>
              <a:rPr lang="ro-MO" sz="2000" dirty="0">
                <a:latin typeface="Calibri" pitchFamily="34" charset="0"/>
              </a:rPr>
              <a:t>Conform </a:t>
            </a:r>
            <a:r>
              <a:rPr lang="vi-VN" sz="2000" dirty="0">
                <a:latin typeface="Calibri" pitchFamily="34" charset="0"/>
              </a:rPr>
              <a:t>definiți</a:t>
            </a:r>
            <a:r>
              <a:rPr lang="ro-MO" sz="2000" dirty="0">
                <a:latin typeface="Calibri" pitchFamily="34" charset="0"/>
              </a:rPr>
              <a:t>ei</a:t>
            </a:r>
            <a:r>
              <a:rPr lang="vi-VN" sz="2000" dirty="0">
                <a:latin typeface="Calibri" pitchFamily="34" charset="0"/>
              </a:rPr>
              <a:t> Organizați</a:t>
            </a:r>
            <a:r>
              <a:rPr lang="ro-MO" sz="2000" dirty="0">
                <a:latin typeface="Calibri" pitchFamily="34" charset="0"/>
              </a:rPr>
              <a:t>ei  </a:t>
            </a:r>
            <a:r>
              <a:rPr lang="vi-VN" sz="2000" dirty="0">
                <a:latin typeface="Calibri" pitchFamily="34" charset="0"/>
              </a:rPr>
              <a:t>pentru Cooperare și Dezvoltare Economică</a:t>
            </a:r>
            <a:r>
              <a:rPr lang="ro-MO" sz="2000" dirty="0">
                <a:latin typeface="Calibri" pitchFamily="34" charset="0"/>
              </a:rPr>
              <a:t> (</a:t>
            </a:r>
            <a:r>
              <a:rPr lang="vi-VN" sz="2000" dirty="0">
                <a:latin typeface="Calibri" pitchFamily="34" charset="0"/>
              </a:rPr>
              <a:t>OCDE</a:t>
            </a:r>
            <a:r>
              <a:rPr lang="ro-MO" sz="2000" dirty="0">
                <a:latin typeface="Calibri" pitchFamily="34" charset="0"/>
              </a:rPr>
              <a:t>)</a:t>
            </a:r>
            <a:r>
              <a:rPr lang="vi-VN" sz="2000" dirty="0">
                <a:latin typeface="Calibri" pitchFamily="34" charset="0"/>
              </a:rPr>
              <a:t>, antreprenorii sunt persoanele care dispun de control direct asupra activității unei întreprinderi, prin deținerea în proprietate a totalității sau unei părți semnificative din </a:t>
            </a:r>
            <a:r>
              <a:rPr lang="ro-MO" sz="2000" dirty="0">
                <a:latin typeface="Calibri" pitchFamily="34" charset="0"/>
              </a:rPr>
              <a:t>cota parte/</a:t>
            </a:r>
            <a:r>
              <a:rPr lang="vi-VN" sz="2000" dirty="0">
                <a:latin typeface="Calibri" pitchFamily="34" charset="0"/>
              </a:rPr>
              <a:t>acțiunile afacerii. </a:t>
            </a:r>
            <a:endParaRPr lang="ro-RO" sz="2000" dirty="0">
              <a:latin typeface="Calibri"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Заголовок 1"/>
          <p:cNvSpPr>
            <a:spLocks noGrp="1"/>
          </p:cNvSpPr>
          <p:nvPr>
            <p:ph type="title"/>
          </p:nvPr>
        </p:nvSpPr>
        <p:spPr>
          <a:xfrm>
            <a:off x="468313" y="620713"/>
            <a:ext cx="8229600" cy="576262"/>
          </a:xfrm>
        </p:spPr>
        <p:txBody>
          <a:bodyPr/>
          <a:lstStyle/>
          <a:p>
            <a:pPr algn="ctr"/>
            <a:r>
              <a:rPr lang="vi-VN" sz="2400" b="1">
                <a:solidFill>
                  <a:srgbClr val="FF9900"/>
                </a:solidFill>
              </a:rPr>
              <a:t>LICHIDITATEA CURENTĂ</a:t>
            </a:r>
            <a:endParaRPr lang="ro-RO" sz="2400" b="1">
              <a:solidFill>
                <a:srgbClr val="FF9900"/>
              </a:solidFill>
            </a:endParaRPr>
          </a:p>
        </p:txBody>
      </p:sp>
      <p:sp>
        <p:nvSpPr>
          <p:cNvPr id="47107" name="Содержимое 2"/>
          <p:cNvSpPr>
            <a:spLocks noGrp="1"/>
          </p:cNvSpPr>
          <p:nvPr>
            <p:ph idx="1"/>
          </p:nvPr>
        </p:nvSpPr>
        <p:spPr>
          <a:xfrm>
            <a:off x="468313" y="1412875"/>
            <a:ext cx="8229600" cy="4598988"/>
          </a:xfrm>
        </p:spPr>
        <p:txBody>
          <a:bodyPr>
            <a:normAutofit fontScale="92500" lnSpcReduction="10000"/>
          </a:bodyPr>
          <a:lstStyle/>
          <a:p>
            <a:pPr>
              <a:buSzPct val="150000"/>
              <a:buFont typeface="Wingdings" pitchFamily="2" charset="2"/>
              <a:buChar char="§"/>
            </a:pPr>
            <a:r>
              <a:rPr lang="ro-RO" sz="2400"/>
              <a:t>Formula de calcul:</a:t>
            </a:r>
          </a:p>
          <a:p>
            <a:pPr algn="ctr">
              <a:buFont typeface="Wingdings" pitchFamily="2" charset="2"/>
              <a:buNone/>
            </a:pPr>
            <a:r>
              <a:rPr lang="ro-RO" sz="2800" b="1">
                <a:solidFill>
                  <a:srgbClr val="FF9900"/>
                </a:solidFill>
              </a:rPr>
              <a:t>Active Curente÷ Datorii Curente</a:t>
            </a:r>
          </a:p>
          <a:p>
            <a:pPr>
              <a:buSzPct val="150000"/>
              <a:buFont typeface="Wingdings" pitchFamily="2" charset="2"/>
              <a:buChar char="§"/>
            </a:pPr>
            <a:r>
              <a:rPr lang="vi-VN" sz="2400"/>
              <a:t>Indicatorul </a:t>
            </a:r>
            <a:r>
              <a:rPr lang="ro-MO" sz="2400"/>
              <a:t>respectiv </a:t>
            </a:r>
            <a:r>
              <a:rPr lang="ro-RO" sz="2400"/>
              <a:t>în ce măsură datoriile pe termen scurt sunt acoperite cu active lichide. </a:t>
            </a:r>
            <a:endParaRPr lang="ro-MO" sz="2400"/>
          </a:p>
          <a:p>
            <a:pPr>
              <a:buSzPct val="150000"/>
              <a:buFont typeface="Wingdings" pitchFamily="2" charset="2"/>
              <a:buChar char="§"/>
            </a:pPr>
            <a:r>
              <a:rPr lang="vi-VN" sz="2400"/>
              <a:t>Valoarea recomandata si acceptabila este in jur de </a:t>
            </a:r>
            <a:r>
              <a:rPr lang="ro-MO" sz="2400" b="1"/>
              <a:t>1-</a:t>
            </a:r>
            <a:r>
              <a:rPr lang="vi-VN" sz="2400" b="1"/>
              <a:t>2</a:t>
            </a:r>
            <a:r>
              <a:rPr lang="vi-VN" sz="2400"/>
              <a:t>.</a:t>
            </a:r>
            <a:endParaRPr lang="ro-MO" sz="2400"/>
          </a:p>
          <a:p>
            <a:pPr>
              <a:buSzPct val="150000"/>
              <a:buFont typeface="Wingdings" pitchFamily="2" charset="2"/>
              <a:buChar char="§"/>
            </a:pPr>
            <a:r>
              <a:rPr lang="ro-RO" sz="2400"/>
              <a:t>Dacă raportul este mai mic de 1, aceasta înseamnă, că întreprinderea se confruntă cu dificultăți financiare.</a:t>
            </a:r>
          </a:p>
          <a:p>
            <a:pPr>
              <a:buSzPct val="150000"/>
              <a:buFont typeface="Wingdings" pitchFamily="2" charset="2"/>
              <a:buChar char="§"/>
            </a:pPr>
            <a:r>
              <a:rPr lang="ro-RO" sz="2400"/>
              <a:t> În cazul, dacă raportul este de </a:t>
            </a:r>
            <a:r>
              <a:rPr lang="ro-RO" sz="2400" b="1"/>
              <a:t>3</a:t>
            </a:r>
            <a:r>
              <a:rPr lang="ro-RO" sz="2400"/>
              <a:t> și mai mult, aceasta, indică la o structură nerațională a capitalului (finanțarea activelor întreprinderii se efectuează practic în totalitate din contul mijloacelor proprii). </a:t>
            </a:r>
            <a:endParaRPr lang="en-US" sz="2400"/>
          </a:p>
        </p:txBody>
      </p:sp>
      <p:sp>
        <p:nvSpPr>
          <p:cNvPr id="47108" name="Номер слайда 3"/>
          <p:cNvSpPr>
            <a:spLocks noGrp="1"/>
          </p:cNvSpPr>
          <p:nvPr>
            <p:ph type="sldNum" sz="quarter" idx="12"/>
          </p:nvPr>
        </p:nvSpPr>
        <p:spPr>
          <a:noFill/>
        </p:spPr>
        <p:txBody>
          <a:bodyPr/>
          <a:lstStyle/>
          <a:p>
            <a:fld id="{04CEF013-F0AC-4486-84CB-D60B562E1183}" type="slidenum">
              <a:rPr lang="ru-RU" smtClean="0"/>
              <a:pPr/>
              <a:t>50</a:t>
            </a:fld>
            <a:endParaRPr lang="ru-RU"/>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Заголовок 1"/>
          <p:cNvSpPr>
            <a:spLocks noGrp="1"/>
          </p:cNvSpPr>
          <p:nvPr>
            <p:ph type="title"/>
          </p:nvPr>
        </p:nvSpPr>
        <p:spPr>
          <a:xfrm>
            <a:off x="457200" y="457200"/>
            <a:ext cx="8229600" cy="739775"/>
          </a:xfrm>
        </p:spPr>
        <p:txBody>
          <a:bodyPr/>
          <a:lstStyle/>
          <a:p>
            <a:pPr algn="ctr"/>
            <a:r>
              <a:rPr lang="vi-VN" sz="2400" b="1">
                <a:solidFill>
                  <a:srgbClr val="FF9900"/>
                </a:solidFill>
              </a:rPr>
              <a:t>LICHIDITATE IMEDIATĂ (TEST ACID)</a:t>
            </a:r>
            <a:endParaRPr lang="ro-RO" sz="2400" b="1">
              <a:solidFill>
                <a:srgbClr val="FF9900"/>
              </a:solidFill>
            </a:endParaRPr>
          </a:p>
        </p:txBody>
      </p:sp>
      <p:sp>
        <p:nvSpPr>
          <p:cNvPr id="48131" name="Содержимое 2"/>
          <p:cNvSpPr>
            <a:spLocks noGrp="1"/>
          </p:cNvSpPr>
          <p:nvPr>
            <p:ph idx="1"/>
          </p:nvPr>
        </p:nvSpPr>
        <p:spPr>
          <a:xfrm>
            <a:off x="457200" y="1341438"/>
            <a:ext cx="8229600" cy="4525962"/>
          </a:xfrm>
        </p:spPr>
        <p:txBody>
          <a:bodyPr>
            <a:normAutofit fontScale="92500"/>
          </a:bodyPr>
          <a:lstStyle/>
          <a:p>
            <a:r>
              <a:rPr lang="ro-RO" sz="2400"/>
              <a:t>Formula de calcul:</a:t>
            </a:r>
          </a:p>
          <a:p>
            <a:pPr>
              <a:buFont typeface="Wingdings" pitchFamily="2" charset="2"/>
              <a:buNone/>
            </a:pPr>
            <a:r>
              <a:rPr lang="ro-MO" sz="2400">
                <a:solidFill>
                  <a:srgbClr val="FF9900"/>
                </a:solidFill>
              </a:rPr>
              <a:t>    </a:t>
            </a:r>
            <a:r>
              <a:rPr lang="vi-VN" sz="2400" b="1">
                <a:solidFill>
                  <a:srgbClr val="FF9900"/>
                </a:solidFill>
              </a:rPr>
              <a:t>Active Curent（Mijloace Bănești＋Alte Creanțe pe TS＋Creanțe pe TS Aferente Facturilor</a:t>
            </a:r>
            <a:r>
              <a:rPr lang="ro-MO" sz="2400" b="1">
                <a:solidFill>
                  <a:srgbClr val="FF9900"/>
                </a:solidFill>
              </a:rPr>
              <a:t>) </a:t>
            </a:r>
            <a:r>
              <a:rPr lang="vi-VN" sz="2400" b="1">
                <a:solidFill>
                  <a:srgbClr val="FF9900"/>
                </a:solidFill>
              </a:rPr>
              <a:t>- Stocuri de Mărfuri și Materiale ÷ Datorii Curente</a:t>
            </a:r>
            <a:endParaRPr lang="ro-MO" sz="2400" b="1">
              <a:solidFill>
                <a:srgbClr val="FF9900"/>
              </a:solidFill>
            </a:endParaRPr>
          </a:p>
          <a:p>
            <a:pPr>
              <a:buFont typeface="Wingdings" pitchFamily="2" charset="2"/>
              <a:buChar char="§"/>
            </a:pPr>
            <a:r>
              <a:rPr lang="vi-VN" sz="2400"/>
              <a:t>Acest indicator exprimă capacitatea întrprinderii de a plăti datoriile curente din contul miloacelor bănești și creanțe, eliminîd stocurile, deoarece acestea nu se pot transforma imediat in disponibilităti. </a:t>
            </a:r>
            <a:endParaRPr lang="ro-MO" sz="2400"/>
          </a:p>
          <a:p>
            <a:pPr>
              <a:buFont typeface="Wingdings" pitchFamily="2" charset="2"/>
              <a:buChar char="§"/>
            </a:pPr>
            <a:r>
              <a:rPr lang="vi-VN" sz="2400"/>
              <a:t>Valoarea recomandata este in jur de </a:t>
            </a:r>
            <a:r>
              <a:rPr lang="ro-MO" sz="2400" b="1"/>
              <a:t>0,7 - </a:t>
            </a:r>
            <a:r>
              <a:rPr lang="vi-VN" sz="2400" b="1"/>
              <a:t>1</a:t>
            </a:r>
            <a:r>
              <a:rPr lang="vi-VN" sz="2400"/>
              <a:t>. Cu căt testul acid este mai mare decat </a:t>
            </a:r>
            <a:r>
              <a:rPr lang="vi-VN" sz="2400" b="1"/>
              <a:t>1</a:t>
            </a:r>
            <a:r>
              <a:rPr lang="vi-VN" sz="2400"/>
              <a:t>, cu atat situatia entitătii este mai buna. </a:t>
            </a:r>
            <a:endParaRPr lang="ro-MO" sz="2400"/>
          </a:p>
          <a:p>
            <a:pPr>
              <a:buFont typeface="Wingdings" pitchFamily="2" charset="2"/>
              <a:buNone/>
            </a:pPr>
            <a:endParaRPr lang="ro-RO" sz="2400" b="1">
              <a:solidFill>
                <a:srgbClr val="FFC000"/>
              </a:solidFill>
            </a:endParaRPr>
          </a:p>
        </p:txBody>
      </p:sp>
      <p:sp>
        <p:nvSpPr>
          <p:cNvPr id="48132" name="Номер слайда 3"/>
          <p:cNvSpPr>
            <a:spLocks noGrp="1"/>
          </p:cNvSpPr>
          <p:nvPr>
            <p:ph type="sldNum" sz="quarter" idx="12"/>
          </p:nvPr>
        </p:nvSpPr>
        <p:spPr>
          <a:noFill/>
        </p:spPr>
        <p:txBody>
          <a:bodyPr/>
          <a:lstStyle/>
          <a:p>
            <a:fld id="{FE09229B-F0E0-4A49-8FDF-2DAC806D8CE1}" type="slidenum">
              <a:rPr lang="ru-RU" smtClean="0"/>
              <a:pPr/>
              <a:t>51</a:t>
            </a:fld>
            <a:endParaRPr lang="ru-RU"/>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Заголовок 1"/>
          <p:cNvSpPr>
            <a:spLocks noGrp="1"/>
          </p:cNvSpPr>
          <p:nvPr>
            <p:ph type="title"/>
          </p:nvPr>
        </p:nvSpPr>
        <p:spPr>
          <a:xfrm>
            <a:off x="457200" y="457200"/>
            <a:ext cx="8229600" cy="668338"/>
          </a:xfrm>
        </p:spPr>
        <p:txBody>
          <a:bodyPr/>
          <a:lstStyle/>
          <a:p>
            <a:pPr algn="ctr"/>
            <a:r>
              <a:rPr lang="ro-RO" sz="2400" b="1">
                <a:solidFill>
                  <a:srgbClr val="FF9900"/>
                </a:solidFill>
              </a:rPr>
              <a:t>COEFICIENTUL SUFICIENŢEI CAPITALULUI</a:t>
            </a:r>
          </a:p>
        </p:txBody>
      </p:sp>
      <p:sp>
        <p:nvSpPr>
          <p:cNvPr id="49155" name="Содержимое 2"/>
          <p:cNvSpPr>
            <a:spLocks noGrp="1"/>
          </p:cNvSpPr>
          <p:nvPr>
            <p:ph idx="1"/>
          </p:nvPr>
        </p:nvSpPr>
        <p:spPr>
          <a:xfrm>
            <a:off x="457200" y="1268413"/>
            <a:ext cx="8229600" cy="4598987"/>
          </a:xfrm>
        </p:spPr>
        <p:txBody>
          <a:bodyPr/>
          <a:lstStyle/>
          <a:p>
            <a:r>
              <a:rPr lang="ro-RO" sz="2400"/>
              <a:t>Formula de calcul:</a:t>
            </a:r>
          </a:p>
          <a:p>
            <a:pPr algn="ctr">
              <a:buFont typeface="Wingdings" pitchFamily="2" charset="2"/>
              <a:buNone/>
            </a:pPr>
            <a:r>
              <a:rPr lang="ro-RO" sz="2800" b="1">
                <a:solidFill>
                  <a:srgbClr val="FF9900"/>
                </a:solidFill>
              </a:rPr>
              <a:t>Capital Propriu÷Total Active×100％</a:t>
            </a:r>
          </a:p>
          <a:p>
            <a:pPr>
              <a:buSzPct val="146000"/>
              <a:buFont typeface="Wingdings" pitchFamily="2" charset="2"/>
              <a:buChar char="§"/>
            </a:pPr>
            <a:r>
              <a:rPr lang="ro-RO" sz="2400"/>
              <a:t>Suficienţa capitalului </a:t>
            </a:r>
            <a:r>
              <a:rPr lang="vi-VN" sz="2400"/>
              <a:t>reflectă stabilitatea/instabilitatea structurii de finanţare a mijloacelor de producere.  </a:t>
            </a:r>
            <a:endParaRPr lang="ro-MO" sz="2400"/>
          </a:p>
          <a:p>
            <a:pPr>
              <a:buSzPct val="146000"/>
              <a:buFont typeface="Wingdings" pitchFamily="2" charset="2"/>
              <a:buChar char="§"/>
            </a:pPr>
            <a:r>
              <a:rPr lang="vi-VN" sz="2400"/>
              <a:t>Acest coeficient trebuie să fie menţinut la un nivel de  50-55%. </a:t>
            </a:r>
            <a:endParaRPr lang="ro-MO" sz="2400"/>
          </a:p>
          <a:p>
            <a:pPr>
              <a:buSzPct val="146000"/>
              <a:buFont typeface="Wingdings" pitchFamily="2" charset="2"/>
              <a:buChar char="§"/>
            </a:pPr>
            <a:r>
              <a:rPr lang="vi-VN" sz="2400"/>
              <a:t>Valoarea  înaltă a acestui indicator reprezintă o garanţie pentru atragerea surselor suplimentare de finanţare. </a:t>
            </a:r>
            <a:endParaRPr lang="ro-RO" sz="2400"/>
          </a:p>
        </p:txBody>
      </p:sp>
      <p:sp>
        <p:nvSpPr>
          <p:cNvPr id="49156" name="Номер слайда 3"/>
          <p:cNvSpPr>
            <a:spLocks noGrp="1"/>
          </p:cNvSpPr>
          <p:nvPr>
            <p:ph type="sldNum" sz="quarter" idx="12"/>
          </p:nvPr>
        </p:nvSpPr>
        <p:spPr>
          <a:noFill/>
        </p:spPr>
        <p:txBody>
          <a:bodyPr/>
          <a:lstStyle/>
          <a:p>
            <a:fld id="{D431C324-2A49-47E7-8D68-AC359D53EAFE}" type="slidenum">
              <a:rPr lang="ru-RU" smtClean="0"/>
              <a:pPr/>
              <a:t>52</a:t>
            </a:fld>
            <a:endParaRPr lang="ru-RU"/>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Заголовок 1"/>
          <p:cNvSpPr>
            <a:spLocks noGrp="1"/>
          </p:cNvSpPr>
          <p:nvPr>
            <p:ph type="title"/>
          </p:nvPr>
        </p:nvSpPr>
        <p:spPr>
          <a:xfrm>
            <a:off x="395288" y="549275"/>
            <a:ext cx="8353425" cy="668338"/>
          </a:xfrm>
        </p:spPr>
        <p:txBody>
          <a:bodyPr/>
          <a:lstStyle/>
          <a:p>
            <a:pPr algn="ctr"/>
            <a:r>
              <a:rPr lang="ro-RO" sz="2400" b="1">
                <a:solidFill>
                  <a:srgbClr val="FF9900"/>
                </a:solidFill>
              </a:rPr>
              <a:t>INDICATORI ECONOMICO-FINANCIARI</a:t>
            </a:r>
          </a:p>
        </p:txBody>
      </p:sp>
      <p:sp>
        <p:nvSpPr>
          <p:cNvPr id="57347" name="Прямоугольник 7"/>
          <p:cNvSpPr>
            <a:spLocks noChangeArrowheads="1"/>
          </p:cNvSpPr>
          <p:nvPr/>
        </p:nvSpPr>
        <p:spPr bwMode="auto">
          <a:xfrm>
            <a:off x="539750" y="1341438"/>
            <a:ext cx="8280400" cy="4156075"/>
          </a:xfrm>
          <a:prstGeom prst="rect">
            <a:avLst/>
          </a:prstGeom>
          <a:noFill/>
          <a:ln w="9525">
            <a:noFill/>
            <a:miter lim="800000"/>
            <a:headEnd/>
            <a:tailEnd/>
          </a:ln>
        </p:spPr>
        <p:txBody>
          <a:bodyPr>
            <a:spAutoFit/>
          </a:bodyPr>
          <a:lstStyle/>
          <a:p>
            <a:r>
              <a:rPr lang="vi-VN" sz="2400"/>
              <a:t>Principalii indicatori care reflectă rezultatele activităţii </a:t>
            </a:r>
            <a:r>
              <a:rPr lang="ro-MO" sz="2400"/>
              <a:t>unei întreprinderi </a:t>
            </a:r>
            <a:r>
              <a:rPr lang="vi-VN" sz="2400"/>
              <a:t>sunt:</a:t>
            </a:r>
          </a:p>
          <a:p>
            <a:pPr marL="914400" lvl="1" indent="-457200">
              <a:buFont typeface="Arial" pitchFamily="34" charset="0"/>
              <a:buAutoNum type="alphaLcParenR"/>
            </a:pPr>
            <a:r>
              <a:rPr lang="ro-MO" sz="2400"/>
              <a:t>V</a:t>
            </a:r>
            <a:r>
              <a:rPr lang="vi-VN" sz="2400"/>
              <a:t>olumul vînzărilor</a:t>
            </a:r>
            <a:r>
              <a:rPr lang="ro-MO" sz="2400"/>
              <a:t>;</a:t>
            </a:r>
          </a:p>
          <a:p>
            <a:pPr marL="914400" lvl="1" indent="-457200">
              <a:buFont typeface="Arial" pitchFamily="34" charset="0"/>
              <a:buAutoNum type="alphaLcParenR"/>
            </a:pPr>
            <a:r>
              <a:rPr lang="vi-VN" sz="2400"/>
              <a:t>Pragul de Rentabilitate</a:t>
            </a:r>
            <a:r>
              <a:rPr lang="ro-MO" sz="2400"/>
              <a:t>;</a:t>
            </a:r>
            <a:r>
              <a:rPr lang="vi-VN" sz="2400"/>
              <a:t> </a:t>
            </a:r>
            <a:endParaRPr lang="ro-MO" sz="2400"/>
          </a:p>
          <a:p>
            <a:pPr marL="914400" lvl="1" indent="-457200">
              <a:buFont typeface="Arial" pitchFamily="34" charset="0"/>
              <a:buAutoNum type="alphaLcParenR"/>
            </a:pPr>
            <a:r>
              <a:rPr lang="vi-VN" sz="2400"/>
              <a:t>Marja brută a Vînzarilor</a:t>
            </a:r>
            <a:r>
              <a:rPr lang="ro-MO" sz="2400"/>
              <a:t>;</a:t>
            </a:r>
            <a:r>
              <a:rPr lang="vi-VN" sz="2400"/>
              <a:t> </a:t>
            </a:r>
            <a:endParaRPr lang="ro-MO" sz="2400"/>
          </a:p>
          <a:p>
            <a:pPr marL="914400" lvl="1" indent="-457200">
              <a:buFont typeface="Arial" pitchFamily="34" charset="0"/>
              <a:buAutoNum type="alphaLcParenR"/>
            </a:pPr>
            <a:r>
              <a:rPr lang="vi-VN" sz="2400"/>
              <a:t>Marja netă a Vînzarilor</a:t>
            </a:r>
            <a:r>
              <a:rPr lang="ro-MO" sz="2400"/>
              <a:t>;</a:t>
            </a:r>
            <a:r>
              <a:rPr lang="vi-VN" sz="2400"/>
              <a:t> </a:t>
            </a:r>
            <a:endParaRPr lang="ro-MO" sz="2400"/>
          </a:p>
          <a:p>
            <a:pPr marL="914400" lvl="1" indent="-457200">
              <a:buFont typeface="Arial" pitchFamily="34" charset="0"/>
              <a:buAutoNum type="alphaLcParenR"/>
            </a:pPr>
            <a:r>
              <a:rPr lang="vi-VN" sz="2400"/>
              <a:t>Profitabilitatea Operațională</a:t>
            </a:r>
            <a:r>
              <a:rPr lang="ro-MO" sz="2400"/>
              <a:t>;</a:t>
            </a:r>
            <a:r>
              <a:rPr lang="vi-VN" sz="2400"/>
              <a:t> </a:t>
            </a:r>
            <a:endParaRPr lang="ro-MO" sz="2400"/>
          </a:p>
          <a:p>
            <a:pPr marL="914400" lvl="1" indent="-457200">
              <a:buFont typeface="Arial" pitchFamily="34" charset="0"/>
              <a:buAutoNum type="alphaLcParenR"/>
            </a:pPr>
            <a:r>
              <a:rPr lang="vi-VN" sz="2400"/>
              <a:t>Rentabilitate a Activelor (ROA)</a:t>
            </a:r>
            <a:r>
              <a:rPr lang="ro-MO" sz="2400"/>
              <a:t>;</a:t>
            </a:r>
            <a:r>
              <a:rPr lang="vi-VN" sz="2400"/>
              <a:t> </a:t>
            </a:r>
            <a:endParaRPr lang="ro-MO" sz="2400"/>
          </a:p>
          <a:p>
            <a:pPr marL="914400" lvl="1" indent="-457200">
              <a:buFont typeface="Arial" pitchFamily="34" charset="0"/>
              <a:buAutoNum type="alphaLcParenR"/>
            </a:pPr>
            <a:r>
              <a:rPr lang="vi-VN" sz="2400"/>
              <a:t>Rentabilitatea Capitalului Propriu (ROE)</a:t>
            </a:r>
            <a:r>
              <a:rPr lang="ro-MO" sz="2400"/>
              <a:t>;</a:t>
            </a:r>
          </a:p>
          <a:p>
            <a:pPr marL="914400" lvl="1" indent="-457200">
              <a:buFont typeface="Arial" pitchFamily="34" charset="0"/>
              <a:buAutoNum type="alphaLcParenR"/>
            </a:pPr>
            <a:r>
              <a:rPr lang="vi-VN" sz="2400"/>
              <a:t>Coeficentul de îndatorare</a:t>
            </a:r>
            <a:r>
              <a:rPr lang="ro-MO" sz="2400"/>
              <a:t>;</a:t>
            </a:r>
          </a:p>
          <a:p>
            <a:pPr marL="914400" lvl="1" indent="-457200">
              <a:buFont typeface="Arial" pitchFamily="34" charset="0"/>
              <a:buAutoNum type="alphaLcParenR"/>
            </a:pPr>
            <a:r>
              <a:rPr lang="ro-MO" sz="2400"/>
              <a:t>P</a:t>
            </a:r>
            <a:r>
              <a:rPr lang="vi-VN" sz="2400"/>
              <a:t>rofitul net</a:t>
            </a:r>
            <a:r>
              <a:rPr lang="ro-MO" sz="2400"/>
              <a:t>.</a:t>
            </a:r>
            <a:endParaRPr lang="vi-VN" sz="24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Прямоугольник 7"/>
          <p:cNvSpPr>
            <a:spLocks noChangeArrowheads="1"/>
          </p:cNvSpPr>
          <p:nvPr/>
        </p:nvSpPr>
        <p:spPr bwMode="auto">
          <a:xfrm>
            <a:off x="395288" y="836613"/>
            <a:ext cx="8569325" cy="5078412"/>
          </a:xfrm>
          <a:prstGeom prst="rect">
            <a:avLst/>
          </a:prstGeom>
          <a:noFill/>
          <a:ln w="9525">
            <a:noFill/>
            <a:miter lim="800000"/>
            <a:headEnd/>
            <a:tailEnd/>
          </a:ln>
        </p:spPr>
        <p:txBody>
          <a:bodyPr>
            <a:spAutoFit/>
          </a:bodyPr>
          <a:lstStyle/>
          <a:p>
            <a:pPr marL="457200" indent="-457200"/>
            <a:r>
              <a:rPr lang="ro-RO" sz="2400" b="1">
                <a:solidFill>
                  <a:srgbClr val="FF9900"/>
                </a:solidFill>
              </a:rPr>
              <a:t>VOLUMUL DE VÂNZĂRI</a:t>
            </a:r>
            <a:r>
              <a:rPr lang="ro-RO" sz="2400">
                <a:solidFill>
                  <a:srgbClr val="FF9900"/>
                </a:solidFill>
              </a:rPr>
              <a:t> </a:t>
            </a:r>
            <a:r>
              <a:rPr lang="ro-RO" sz="2400"/>
              <a:t>este indicatorul principal al eficientei unei întreprinderi, care reprezintă măsura in care produsele realizate au fost comercializate pe piața;</a:t>
            </a:r>
          </a:p>
          <a:p>
            <a:pPr marL="457200" indent="-457200">
              <a:buFont typeface="Wingdings" pitchFamily="2" charset="2"/>
              <a:buChar char="ü"/>
            </a:pPr>
            <a:r>
              <a:rPr lang="ro-RO" sz="2400"/>
              <a:t>Venitul din vânzări este sursa de bază care generează numerarul în cadrul întreprinderii; </a:t>
            </a:r>
          </a:p>
          <a:p>
            <a:pPr marL="457200" indent="-457200">
              <a:buFont typeface="Wingdings" pitchFamily="2" charset="2"/>
              <a:buChar char="ü"/>
            </a:pPr>
            <a:r>
              <a:rPr lang="ro-RO" sz="2400"/>
              <a:t>Volumul de vânzări se exprima fizic si valoric ;</a:t>
            </a:r>
          </a:p>
          <a:p>
            <a:pPr marL="457200" indent="-457200">
              <a:buFont typeface="Wingdings" pitchFamily="2" charset="2"/>
              <a:buChar char="ü"/>
            </a:pPr>
            <a:r>
              <a:rPr lang="ro-RO" sz="2400"/>
              <a:t>Volumul de vânzări este analizat în comparație cu perioadele precedente si cu planul de vânzare pentru perioada exeminată.</a:t>
            </a:r>
          </a:p>
          <a:p>
            <a:pPr marL="457200" indent="-457200">
              <a:buFont typeface="Wingdings" pitchFamily="2" charset="2"/>
              <a:buChar char="ü"/>
            </a:pPr>
            <a:r>
              <a:rPr lang="ro-RO" sz="2400"/>
              <a:t>Formula de calcul:</a:t>
            </a:r>
          </a:p>
          <a:p>
            <a:pPr marL="457200" indent="-457200"/>
            <a:r>
              <a:rPr lang="ro-RO" sz="2400" i="1">
                <a:solidFill>
                  <a:srgbClr val="FF0000"/>
                </a:solidFill>
              </a:rPr>
              <a:t>      </a:t>
            </a:r>
            <a:r>
              <a:rPr lang="ro-RO" sz="2400" b="1" i="1">
                <a:solidFill>
                  <a:srgbClr val="FF9900"/>
                </a:solidFill>
              </a:rPr>
              <a:t>VOLUM UNITĂȚI VÂNDUTE × PREȚ UNITAR = LEI</a:t>
            </a:r>
          </a:p>
          <a:p>
            <a:pPr marL="457200" indent="-457200"/>
            <a:r>
              <a:rPr lang="ro-RO" sz="1200" i="1">
                <a:solidFill>
                  <a:srgbClr val="FF0000"/>
                </a:solidFill>
              </a:rPr>
              <a:t>   </a:t>
            </a:r>
          </a:p>
          <a:p>
            <a:pPr marL="457200" indent="-457200"/>
            <a:r>
              <a:rPr lang="ro-RO" sz="2400" i="1"/>
              <a:t>      Volumul de unități produse nu totdeauna este egal cu volumul unităților vândute!</a:t>
            </a:r>
          </a:p>
        </p:txBody>
      </p:sp>
      <p:sp>
        <p:nvSpPr>
          <p:cNvPr id="58371" name="Пятно 1 8"/>
          <p:cNvSpPr>
            <a:spLocks noChangeArrowheads="1"/>
          </p:cNvSpPr>
          <p:nvPr/>
        </p:nvSpPr>
        <p:spPr bwMode="auto">
          <a:xfrm>
            <a:off x="468313" y="4724400"/>
            <a:ext cx="431800" cy="431800"/>
          </a:xfrm>
          <a:prstGeom prst="irregularSeal1">
            <a:avLst/>
          </a:prstGeom>
          <a:solidFill>
            <a:srgbClr val="FF0000"/>
          </a:solidFill>
          <a:ln w="9525" algn="ctr">
            <a:solidFill>
              <a:schemeClr val="tx1"/>
            </a:solidFill>
            <a:round/>
            <a:headEnd/>
            <a:tailEnd/>
          </a:ln>
        </p:spPr>
        <p:txBody>
          <a:bodyPr/>
          <a:lstStyle/>
          <a:p>
            <a:pPr eaLnBrk="0" hangingPunct="0"/>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Прямоугольник 5"/>
          <p:cNvSpPr>
            <a:spLocks noChangeArrowheads="1"/>
          </p:cNvSpPr>
          <p:nvPr/>
        </p:nvSpPr>
        <p:spPr bwMode="auto">
          <a:xfrm>
            <a:off x="179388" y="908050"/>
            <a:ext cx="8785225" cy="6002338"/>
          </a:xfrm>
          <a:prstGeom prst="rect">
            <a:avLst/>
          </a:prstGeom>
          <a:noFill/>
          <a:ln w="9525">
            <a:noFill/>
            <a:miter lim="800000"/>
            <a:headEnd/>
            <a:tailEnd/>
          </a:ln>
        </p:spPr>
        <p:txBody>
          <a:bodyPr>
            <a:spAutoFit/>
          </a:bodyPr>
          <a:lstStyle/>
          <a:p>
            <a:pPr lvl="1" indent="-457200"/>
            <a:r>
              <a:rPr lang="ro-MO" sz="2400" b="1">
                <a:solidFill>
                  <a:srgbClr val="FF9900"/>
                </a:solidFill>
              </a:rPr>
              <a:t>      </a:t>
            </a:r>
            <a:r>
              <a:rPr lang="vi-VN" sz="2400" b="1">
                <a:solidFill>
                  <a:srgbClr val="FF9900"/>
                </a:solidFill>
              </a:rPr>
              <a:t>PRAGUL DE RENTABILITATE</a:t>
            </a:r>
            <a:r>
              <a:rPr lang="ro-MO" sz="2400" b="1">
                <a:solidFill>
                  <a:srgbClr val="FF9900"/>
                </a:solidFill>
              </a:rPr>
              <a:t> - </a:t>
            </a:r>
            <a:r>
              <a:rPr lang="ro-MO" sz="2400"/>
              <a:t>este volumul de vânzări la care venitul obținut acoperă toate cheltuielile întreprinderii, fără a genera profit;</a:t>
            </a:r>
            <a:r>
              <a:rPr lang="vi-VN" sz="2400"/>
              <a:t> </a:t>
            </a:r>
            <a:endParaRPr lang="ro-MO" sz="2400"/>
          </a:p>
          <a:p>
            <a:pPr lvl="1" indent="-457200"/>
            <a:r>
              <a:rPr lang="ro-RO" sz="2400"/>
              <a:t>      </a:t>
            </a:r>
            <a:r>
              <a:rPr lang="ro-RO" sz="2400" u="sng"/>
              <a:t>Profitul</a:t>
            </a:r>
            <a:r>
              <a:rPr lang="ro-RO" sz="2400"/>
              <a:t> este partea rămasa din Venitul total ce revine întreprinzătorului după ce s-au achitat toate cheltuielile aferente activității antreprenoriale. </a:t>
            </a:r>
            <a:endParaRPr lang="ro-MO" sz="2400"/>
          </a:p>
          <a:p>
            <a:pPr lvl="1" indent="-457200">
              <a:buFont typeface="Wingdings" pitchFamily="2" charset="2"/>
              <a:buChar char="ü"/>
            </a:pPr>
            <a:r>
              <a:rPr lang="ro-MO" sz="2400"/>
              <a:t>Formula de calcul: </a:t>
            </a:r>
          </a:p>
          <a:p>
            <a:pPr lvl="2" indent="-457200"/>
            <a:r>
              <a:rPr lang="ro-MO" sz="2400"/>
              <a:t>      Volum vânzări unități produse:</a:t>
            </a:r>
          </a:p>
          <a:p>
            <a:pPr lvl="2" indent="-457200"/>
            <a:r>
              <a:rPr lang="ro-MO" sz="2400"/>
              <a:t>      </a:t>
            </a:r>
            <a:r>
              <a:rPr lang="ro-MO" sz="2400" i="1">
                <a:solidFill>
                  <a:srgbClr val="FF9900"/>
                </a:solidFill>
              </a:rPr>
              <a:t>COSTURI TOTALE </a:t>
            </a:r>
            <a:r>
              <a:rPr lang="it-IT" sz="2400" i="1">
                <a:solidFill>
                  <a:srgbClr val="FF9900"/>
                </a:solidFill>
              </a:rPr>
              <a:t>÷</a:t>
            </a:r>
            <a:r>
              <a:rPr lang="ro-MO" sz="2400" i="1">
                <a:solidFill>
                  <a:srgbClr val="FF9900"/>
                </a:solidFill>
              </a:rPr>
              <a:t> PREȚ UNITAR </a:t>
            </a:r>
          </a:p>
          <a:p>
            <a:pPr lvl="2" indent="-457200"/>
            <a:r>
              <a:rPr lang="ro-MO" sz="2400"/>
              <a:t>      Volum vânzări Lei:</a:t>
            </a:r>
          </a:p>
          <a:p>
            <a:pPr lvl="2" indent="-457200"/>
            <a:r>
              <a:rPr lang="ro-MO" sz="2400"/>
              <a:t>      </a:t>
            </a:r>
            <a:r>
              <a:rPr lang="it-IT" sz="2400" i="1">
                <a:solidFill>
                  <a:srgbClr val="FF9900"/>
                </a:solidFill>
              </a:rPr>
              <a:t>COSTURI </a:t>
            </a:r>
            <a:r>
              <a:rPr lang="ro-MO" sz="2400" i="1">
                <a:solidFill>
                  <a:srgbClr val="FF9900"/>
                </a:solidFill>
              </a:rPr>
              <a:t>F</a:t>
            </a:r>
            <a:r>
              <a:rPr lang="it-IT" sz="2400" i="1">
                <a:solidFill>
                  <a:srgbClr val="FF9900"/>
                </a:solidFill>
              </a:rPr>
              <a:t>IXE</a:t>
            </a:r>
            <a:r>
              <a:rPr lang="ro-MO" sz="2400" i="1">
                <a:solidFill>
                  <a:srgbClr val="FF9900"/>
                </a:solidFill>
              </a:rPr>
              <a:t> </a:t>
            </a:r>
            <a:r>
              <a:rPr lang="it-IT" sz="2400" i="1">
                <a:solidFill>
                  <a:srgbClr val="FF9900"/>
                </a:solidFill>
              </a:rPr>
              <a:t>÷</a:t>
            </a:r>
            <a:r>
              <a:rPr lang="ro-MO" sz="2400" i="1">
                <a:solidFill>
                  <a:srgbClr val="FF9900"/>
                </a:solidFill>
              </a:rPr>
              <a:t> </a:t>
            </a:r>
            <a:r>
              <a:rPr lang="it-IT" sz="2400" i="1">
                <a:solidFill>
                  <a:srgbClr val="FF9900"/>
                </a:solidFill>
              </a:rPr>
              <a:t>RATA </a:t>
            </a:r>
            <a:r>
              <a:rPr lang="ro-MO" sz="2400" i="1">
                <a:solidFill>
                  <a:srgbClr val="FF9900"/>
                </a:solidFill>
              </a:rPr>
              <a:t>MARJEI </a:t>
            </a:r>
            <a:r>
              <a:rPr lang="it-IT" sz="2400" i="1">
                <a:solidFill>
                  <a:srgbClr val="FF9900"/>
                </a:solidFill>
              </a:rPr>
              <a:t>BRUT</a:t>
            </a:r>
            <a:r>
              <a:rPr lang="ro-MO" sz="2400" i="1">
                <a:solidFill>
                  <a:srgbClr val="FF9900"/>
                </a:solidFill>
              </a:rPr>
              <a:t>E </a:t>
            </a:r>
          </a:p>
          <a:p>
            <a:pPr lvl="2" indent="-457200"/>
            <a:r>
              <a:rPr lang="ro-MO" sz="2400"/>
              <a:t>      </a:t>
            </a:r>
          </a:p>
          <a:p>
            <a:pPr lvl="1" indent="-457200"/>
            <a:endParaRPr lang="ro-MO" sz="2400" u="sng"/>
          </a:p>
          <a:p>
            <a:pPr lvl="1" indent="-457200"/>
            <a:endParaRPr lang="ro-MO" sz="2400" u="sng"/>
          </a:p>
          <a:p>
            <a:pPr lvl="1" indent="-457200"/>
            <a:endParaRPr lang="ro-MO" sz="2400" u="sng"/>
          </a:p>
          <a:p>
            <a:pPr lvl="1" indent="-457200"/>
            <a:endParaRPr lang="ro-RO" sz="2400"/>
          </a:p>
        </p:txBody>
      </p:sp>
      <p:sp>
        <p:nvSpPr>
          <p:cNvPr id="59395" name="Пятно 1 7"/>
          <p:cNvSpPr>
            <a:spLocks noChangeArrowheads="1"/>
          </p:cNvSpPr>
          <p:nvPr/>
        </p:nvSpPr>
        <p:spPr bwMode="auto">
          <a:xfrm>
            <a:off x="179388" y="2060575"/>
            <a:ext cx="431800" cy="433388"/>
          </a:xfrm>
          <a:prstGeom prst="irregularSeal1">
            <a:avLst/>
          </a:prstGeom>
          <a:solidFill>
            <a:srgbClr val="FF0000"/>
          </a:solidFill>
          <a:ln w="9525" algn="ctr">
            <a:solidFill>
              <a:schemeClr val="tx1"/>
            </a:solidFill>
            <a:round/>
            <a:headEnd/>
            <a:tailEnd/>
          </a:ln>
        </p:spPr>
        <p:txBody>
          <a:bodyPr/>
          <a:lstStyle/>
          <a:p>
            <a:pPr eaLnBrk="0" hangingPunct="0"/>
            <a:endParaRPr lang="en-US"/>
          </a:p>
        </p:txBody>
      </p:sp>
      <p:sp>
        <p:nvSpPr>
          <p:cNvPr id="10" name="Штриховая стрелка вправо 9"/>
          <p:cNvSpPr/>
          <p:nvPr/>
        </p:nvSpPr>
        <p:spPr bwMode="auto">
          <a:xfrm>
            <a:off x="755650" y="3644900"/>
            <a:ext cx="288925" cy="144463"/>
          </a:xfrm>
          <a:prstGeom prst="stripedRightArrow">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ro-RO">
              <a:latin typeface="Arial" charset="0"/>
            </a:endParaRPr>
          </a:p>
        </p:txBody>
      </p:sp>
      <p:sp>
        <p:nvSpPr>
          <p:cNvPr id="11" name="Штриховая стрелка вправо 10"/>
          <p:cNvSpPr/>
          <p:nvPr/>
        </p:nvSpPr>
        <p:spPr bwMode="auto">
          <a:xfrm>
            <a:off x="755650" y="4365625"/>
            <a:ext cx="288925" cy="144463"/>
          </a:xfrm>
          <a:prstGeom prst="stripedRightArrow">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a:lstStyle/>
          <a:p>
            <a:pPr eaLnBrk="0" hangingPunct="0">
              <a:defRPr/>
            </a:pPr>
            <a:endParaRPr lang="ro-RO">
              <a:latin typeface="Arial" charset="0"/>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Заголовок 1"/>
          <p:cNvSpPr>
            <a:spLocks noGrp="1"/>
          </p:cNvSpPr>
          <p:nvPr>
            <p:ph idx="1"/>
          </p:nvPr>
        </p:nvSpPr>
        <p:spPr>
          <a:xfrm>
            <a:off x="395288" y="836613"/>
            <a:ext cx="8229600" cy="4464050"/>
          </a:xfrm>
        </p:spPr>
        <p:txBody>
          <a:bodyPr>
            <a:normAutofit fontScale="92500" lnSpcReduction="10000"/>
          </a:bodyPr>
          <a:lstStyle/>
          <a:p>
            <a:pPr marL="342900" lvl="1" indent="-342900" algn="ctr">
              <a:buClr>
                <a:schemeClr val="bg2"/>
              </a:buClr>
              <a:buSzPct val="75000"/>
              <a:buFont typeface="Wingdings" pitchFamily="2" charset="2"/>
              <a:buNone/>
            </a:pPr>
            <a:r>
              <a:rPr lang="vi-VN" sz="2400" b="1">
                <a:solidFill>
                  <a:srgbClr val="FF9900"/>
                </a:solidFill>
              </a:rPr>
              <a:t>MARJA BRUTĂ A VÎNZARILOR </a:t>
            </a:r>
            <a:endParaRPr lang="ro-MO" sz="2400" b="1">
              <a:solidFill>
                <a:srgbClr val="FF9900"/>
              </a:solidFill>
            </a:endParaRPr>
          </a:p>
          <a:p>
            <a:pPr>
              <a:buFont typeface="Wingdings" pitchFamily="2" charset="2"/>
              <a:buChar char="q"/>
            </a:pPr>
            <a:r>
              <a:rPr lang="ro-MO" sz="2400"/>
              <a:t>Formula de calcul: </a:t>
            </a:r>
          </a:p>
          <a:p>
            <a:pPr>
              <a:buFont typeface="Wingdings" pitchFamily="2" charset="2"/>
              <a:buNone/>
            </a:pPr>
            <a:r>
              <a:rPr lang="vi-VN" sz="2400" i="1">
                <a:solidFill>
                  <a:srgbClr val="FF9900"/>
                </a:solidFill>
              </a:rPr>
              <a:t>PROFIT BRUT</a:t>
            </a:r>
            <a:r>
              <a:rPr lang="ro-MO" sz="2400" i="1">
                <a:solidFill>
                  <a:srgbClr val="FF9900"/>
                </a:solidFill>
              </a:rPr>
              <a:t> </a:t>
            </a:r>
            <a:r>
              <a:rPr lang="vi-VN" sz="2400" i="1">
                <a:solidFill>
                  <a:srgbClr val="FF9900"/>
                </a:solidFill>
              </a:rPr>
              <a:t>÷ VENITURI DIN VÎNZĂRI × 100％</a:t>
            </a:r>
            <a:endParaRPr lang="ro-MO" sz="2400" i="1">
              <a:solidFill>
                <a:srgbClr val="FF9900"/>
              </a:solidFill>
            </a:endParaRPr>
          </a:p>
          <a:p>
            <a:pPr>
              <a:buFont typeface="Wingdings" pitchFamily="2" charset="2"/>
              <a:buChar char="ü"/>
            </a:pPr>
            <a:r>
              <a:rPr lang="vi-VN" sz="2400"/>
              <a:t>Marja brută reprezinta capacitatea intreprinderii de controla</a:t>
            </a:r>
            <a:r>
              <a:rPr lang="ro-MO" sz="2400"/>
              <a:t> </a:t>
            </a:r>
            <a:r>
              <a:rPr lang="vi-VN" sz="2400"/>
              <a:t>costurile de productie si s</a:t>
            </a:r>
            <a:r>
              <a:rPr lang="ro-MO" sz="2400"/>
              <a:t>ă</a:t>
            </a:r>
            <a:r>
              <a:rPr lang="vi-VN" sz="2400"/>
              <a:t> obtina un preti bun de vinzare. </a:t>
            </a:r>
            <a:endParaRPr lang="ro-MO" sz="2400"/>
          </a:p>
          <a:p>
            <a:pPr>
              <a:buFont typeface="Wingdings" pitchFamily="2" charset="2"/>
              <a:buChar char="ü"/>
            </a:pPr>
            <a:r>
              <a:rPr lang="ro-MO" sz="2400"/>
              <a:t>O </a:t>
            </a:r>
            <a:r>
              <a:rPr lang="vi-VN" sz="2400"/>
              <a:t>Marja </a:t>
            </a:r>
            <a:r>
              <a:rPr lang="ro-MO" sz="2400"/>
              <a:t>brută </a:t>
            </a:r>
            <a:r>
              <a:rPr lang="vi-VN" sz="2400"/>
              <a:t>de 1</a:t>
            </a:r>
            <a:r>
              <a:rPr lang="ro-MO" sz="2400"/>
              <a:t>0</a:t>
            </a:r>
            <a:r>
              <a:rPr lang="vi-VN" sz="2400"/>
              <a:t>% </a:t>
            </a:r>
            <a:r>
              <a:rPr lang="ro-MO" sz="2400"/>
              <a:t>ar </a:t>
            </a:r>
            <a:r>
              <a:rPr lang="vi-VN" sz="2400"/>
              <a:t>inseamna ca din vînzarea  produs</a:t>
            </a:r>
            <a:r>
              <a:rPr lang="ro-MO" sz="2400"/>
              <a:t>ului/</a:t>
            </a:r>
            <a:r>
              <a:rPr lang="vi-VN" sz="2400"/>
              <a:t>servici</a:t>
            </a:r>
            <a:r>
              <a:rPr lang="ro-MO" sz="2400"/>
              <a:t>uliu </a:t>
            </a:r>
            <a:r>
              <a:rPr lang="vi-VN" sz="2400"/>
              <a:t>în sumă de 1 leu, a fost obtinut un profit brut de 0,1</a:t>
            </a:r>
            <a:r>
              <a:rPr lang="ro-MO" sz="2400"/>
              <a:t>0</a:t>
            </a:r>
            <a:r>
              <a:rPr lang="vi-VN" sz="2400"/>
              <a:t> lei</a:t>
            </a:r>
            <a:r>
              <a:rPr lang="ro-MO" sz="2400"/>
              <a:t>.</a:t>
            </a:r>
          </a:p>
          <a:p>
            <a:pPr>
              <a:buFont typeface="Wingdings" pitchFamily="2" charset="2"/>
              <a:buChar char="ü"/>
            </a:pPr>
            <a:r>
              <a:rPr lang="vi-VN" sz="2400"/>
              <a:t>Aceasta variaza semnificativ in functie de sectorul de activitate, </a:t>
            </a:r>
            <a:r>
              <a:rPr lang="ro-MO" sz="2400"/>
              <a:t>dar o </a:t>
            </a:r>
            <a:r>
              <a:rPr lang="vi-VN" sz="2400"/>
              <a:t>valoare optim</a:t>
            </a:r>
            <a:r>
              <a:rPr lang="ro-MO" sz="2400"/>
              <a:t>ă ar fi de cel puțin 15-20% </a:t>
            </a:r>
            <a:r>
              <a:rPr lang="vi-VN" sz="2400"/>
              <a:t>. </a:t>
            </a:r>
            <a:endParaRPr lang="ro-RO" sz="240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Содержимое 2"/>
          <p:cNvSpPr>
            <a:spLocks noGrp="1"/>
          </p:cNvSpPr>
          <p:nvPr>
            <p:ph idx="1"/>
          </p:nvPr>
        </p:nvSpPr>
        <p:spPr>
          <a:xfrm>
            <a:off x="395288" y="765175"/>
            <a:ext cx="8229600" cy="4167188"/>
          </a:xfrm>
        </p:spPr>
        <p:txBody>
          <a:bodyPr>
            <a:normAutofit lnSpcReduction="10000"/>
          </a:bodyPr>
          <a:lstStyle/>
          <a:p>
            <a:pPr marL="342900" lvl="1" indent="-342900" algn="ctr">
              <a:buClr>
                <a:schemeClr val="bg2"/>
              </a:buClr>
              <a:buSzPct val="75000"/>
              <a:buFont typeface="Wingdings" pitchFamily="2" charset="2"/>
              <a:buNone/>
            </a:pPr>
            <a:r>
              <a:rPr lang="vi-VN" sz="2400" b="1" dirty="0">
                <a:solidFill>
                  <a:srgbClr val="FF9900"/>
                </a:solidFill>
              </a:rPr>
              <a:t>MARJA NETĂ A VÎNZARILOR</a:t>
            </a:r>
            <a:r>
              <a:rPr lang="ro-MO" sz="2400" b="1" dirty="0">
                <a:solidFill>
                  <a:srgbClr val="FF9900"/>
                </a:solidFill>
              </a:rPr>
              <a:t>.</a:t>
            </a:r>
            <a:r>
              <a:rPr lang="vi-VN" sz="2400" b="1" dirty="0">
                <a:solidFill>
                  <a:srgbClr val="FF9900"/>
                </a:solidFill>
              </a:rPr>
              <a:t> </a:t>
            </a:r>
            <a:endParaRPr lang="ro-MO" sz="2400" b="1" dirty="0">
              <a:solidFill>
                <a:srgbClr val="FF9900"/>
              </a:solidFill>
            </a:endParaRPr>
          </a:p>
          <a:p>
            <a:pPr marL="342900" lvl="1" indent="-342900">
              <a:buSzPct val="75000"/>
              <a:buFont typeface="Wingdings" pitchFamily="2" charset="2"/>
              <a:buChar char="q"/>
            </a:pPr>
            <a:r>
              <a:rPr lang="ro-MO" sz="2400" dirty="0"/>
              <a:t> Formula de calcul: </a:t>
            </a:r>
          </a:p>
          <a:p>
            <a:pPr marL="342900" lvl="1" indent="-342900">
              <a:buClr>
                <a:schemeClr val="bg2"/>
              </a:buClr>
              <a:buSzPct val="75000"/>
              <a:buFont typeface="Wingdings" pitchFamily="2" charset="2"/>
              <a:buNone/>
            </a:pPr>
            <a:r>
              <a:rPr lang="ro-MO" sz="2400" b="1" i="1" dirty="0">
                <a:solidFill>
                  <a:srgbClr val="FF0000"/>
                </a:solidFill>
              </a:rPr>
              <a:t>     </a:t>
            </a:r>
            <a:r>
              <a:rPr lang="vi-VN" sz="2400" b="1" i="1" dirty="0">
                <a:solidFill>
                  <a:srgbClr val="FF9900"/>
                </a:solidFill>
              </a:rPr>
              <a:t>PROFIT NET ÷ VENITURI DIN VÎNZĂRI × 100％</a:t>
            </a:r>
            <a:endParaRPr lang="ro-MO" sz="2400" b="1" i="1" dirty="0">
              <a:solidFill>
                <a:srgbClr val="FF9900"/>
              </a:solidFill>
            </a:endParaRPr>
          </a:p>
          <a:p>
            <a:pPr marL="342900" lvl="1" indent="-342900">
              <a:buSzPct val="75000"/>
              <a:buFont typeface="Wingdings" pitchFamily="2" charset="2"/>
              <a:buChar char="ü"/>
            </a:pPr>
            <a:r>
              <a:rPr lang="vi-VN" sz="2400" dirty="0"/>
              <a:t>Marja neta a </a:t>
            </a:r>
            <a:r>
              <a:rPr lang="ro-MO" sz="2400" dirty="0"/>
              <a:t>Vânzărilor </a:t>
            </a:r>
            <a:r>
              <a:rPr lang="vi-VN" sz="2400" dirty="0"/>
              <a:t>este un indicator, care ne arata căt de profitabila este activitatea totală a unei companii.</a:t>
            </a:r>
            <a:endParaRPr lang="ro-MO" sz="2400" dirty="0"/>
          </a:p>
          <a:p>
            <a:pPr marL="342900" lvl="1" indent="-342900">
              <a:buSzPct val="75000"/>
              <a:buFont typeface="Wingdings" pitchFamily="2" charset="2"/>
              <a:buChar char="ü"/>
            </a:pPr>
            <a:r>
              <a:rPr lang="vi-VN" sz="2400" dirty="0"/>
              <a:t>Cu c</a:t>
            </a:r>
            <a:r>
              <a:rPr lang="ro-MO" sz="2400" dirty="0"/>
              <a:t>â</a:t>
            </a:r>
            <a:r>
              <a:rPr lang="vi-VN" sz="2400" dirty="0"/>
              <a:t>t procentul este mai mare, cu at</a:t>
            </a:r>
            <a:r>
              <a:rPr lang="ro-MO" sz="2400" dirty="0"/>
              <a:t>â</a:t>
            </a:r>
            <a:r>
              <a:rPr lang="vi-VN" sz="2400" dirty="0"/>
              <a:t>t profitabilitat</a:t>
            </a:r>
            <a:r>
              <a:rPr lang="ro-MO" sz="2400" dirty="0"/>
              <a:t>ea</a:t>
            </a:r>
            <a:r>
              <a:rPr lang="vi-VN" sz="2400" dirty="0"/>
              <a:t> întreprinderii este mai stabilă. </a:t>
            </a:r>
            <a:endParaRPr lang="ro-MO" sz="2400" dirty="0"/>
          </a:p>
          <a:p>
            <a:pPr marL="342900" lvl="1" indent="-342900">
              <a:buSzPct val="75000"/>
              <a:buFont typeface="Wingdings" pitchFamily="2" charset="2"/>
              <a:buChar char="ü"/>
            </a:pPr>
            <a:r>
              <a:rPr lang="vi-VN" sz="2400" dirty="0"/>
              <a:t>Indicatorul respectiv ar trebui sa acopere cel putin inflatia</a:t>
            </a:r>
            <a:r>
              <a:rPr lang="ro-MO" sz="2400" dirty="0"/>
              <a:t> anuală</a:t>
            </a:r>
            <a:r>
              <a:rPr lang="vi-VN" sz="2400" dirty="0"/>
              <a:t> (&gt;</a:t>
            </a:r>
            <a:r>
              <a:rPr lang="ro-MO" sz="2400" dirty="0"/>
              <a:t>7</a:t>
            </a:r>
            <a:r>
              <a:rPr lang="vi-VN" sz="2400" dirty="0"/>
              <a:t>～</a:t>
            </a:r>
            <a:r>
              <a:rPr lang="ro-MO" sz="2400" dirty="0"/>
              <a:t>10</a:t>
            </a:r>
            <a:r>
              <a:rPr lang="vi-VN" sz="2400" dirty="0"/>
              <a:t>%).</a:t>
            </a:r>
            <a:endParaRPr lang="ro-MO" sz="2400" dirty="0"/>
          </a:p>
          <a:p>
            <a:endParaRPr lang="ro-RO"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Содержимое 2"/>
          <p:cNvSpPr>
            <a:spLocks noGrp="1"/>
          </p:cNvSpPr>
          <p:nvPr>
            <p:ph idx="1"/>
          </p:nvPr>
        </p:nvSpPr>
        <p:spPr>
          <a:xfrm>
            <a:off x="323850" y="476250"/>
            <a:ext cx="8820150" cy="5111750"/>
          </a:xfrm>
        </p:spPr>
        <p:txBody>
          <a:bodyPr>
            <a:normAutofit fontScale="85000" lnSpcReduction="20000"/>
          </a:bodyPr>
          <a:lstStyle/>
          <a:p>
            <a:pPr marL="342900" lvl="1" indent="-342900" algn="ctr">
              <a:buClr>
                <a:schemeClr val="bg2"/>
              </a:buClr>
              <a:buSzPct val="75000"/>
              <a:buFont typeface="Wingdings" pitchFamily="2" charset="2"/>
              <a:buNone/>
            </a:pPr>
            <a:r>
              <a:rPr lang="vi-VN" sz="2400" b="1">
                <a:solidFill>
                  <a:srgbClr val="FF9900"/>
                </a:solidFill>
              </a:rPr>
              <a:t>PROFITABILITATEA OPERAȚIONALĂ</a:t>
            </a:r>
            <a:r>
              <a:rPr lang="ro-MO" sz="2400" b="1">
                <a:solidFill>
                  <a:srgbClr val="FF9900"/>
                </a:solidFill>
              </a:rPr>
              <a:t>.</a:t>
            </a:r>
            <a:r>
              <a:rPr lang="vi-VN" sz="2400" b="1">
                <a:solidFill>
                  <a:srgbClr val="FF9900"/>
                </a:solidFill>
              </a:rPr>
              <a:t> </a:t>
            </a:r>
            <a:endParaRPr lang="ro-MO" sz="2400" b="1">
              <a:solidFill>
                <a:srgbClr val="FF9900"/>
              </a:solidFill>
            </a:endParaRPr>
          </a:p>
          <a:p>
            <a:pPr>
              <a:buClrTx/>
              <a:buFont typeface="Wingdings" pitchFamily="2" charset="2"/>
              <a:buChar char="q"/>
            </a:pPr>
            <a:r>
              <a:rPr lang="ro-MO" sz="2400"/>
              <a:t>Formula de calcul: </a:t>
            </a:r>
          </a:p>
          <a:p>
            <a:pPr algn="ctr">
              <a:buClrTx/>
              <a:buFont typeface="Wingdings" pitchFamily="2" charset="2"/>
              <a:buNone/>
            </a:pPr>
            <a:r>
              <a:rPr lang="ro-MO" sz="2800" i="1">
                <a:solidFill>
                  <a:srgbClr val="FF9900"/>
                </a:solidFill>
              </a:rPr>
              <a:t>Profit din activitatea operațională ÷Total Active ×100％</a:t>
            </a:r>
          </a:p>
          <a:p>
            <a:pPr>
              <a:buClrTx/>
              <a:buSzPct val="100000"/>
              <a:buFont typeface="Wingdings" pitchFamily="2" charset="2"/>
              <a:buChar char="Ø"/>
            </a:pPr>
            <a:r>
              <a:rPr lang="ro-MO" sz="2400" i="1" u="sng"/>
              <a:t>Profit brut </a:t>
            </a:r>
            <a:r>
              <a:rPr lang="ro-MO" sz="2400" i="1"/>
              <a:t>= Venituri din vânzări – Costul vânzărilor;</a:t>
            </a:r>
          </a:p>
          <a:p>
            <a:pPr>
              <a:buClrTx/>
              <a:buSzPct val="100000"/>
              <a:buFont typeface="Wingdings" pitchFamily="2" charset="2"/>
              <a:buChar char="Ø"/>
            </a:pPr>
            <a:r>
              <a:rPr lang="ro-MO" sz="2400" i="1" u="sng"/>
              <a:t>Profit din activitatea operațională </a:t>
            </a:r>
            <a:r>
              <a:rPr lang="ro-MO" sz="2400" i="1"/>
              <a:t>= Profit brut + </a:t>
            </a:r>
            <a:r>
              <a:rPr lang="ro-RO" sz="2400"/>
              <a:t>Alte venituri din activitatea operațională </a:t>
            </a:r>
            <a:r>
              <a:rPr lang="ro-MO" sz="2400" i="1"/>
              <a:t>– Cheltuieli administrative – Alte cheltuieli din activitatea operațională = Profit până la impozitare.</a:t>
            </a:r>
          </a:p>
          <a:p>
            <a:pPr>
              <a:buClrTx/>
              <a:buSzPct val="100000"/>
              <a:buFont typeface="Wingdings" pitchFamily="2" charset="2"/>
              <a:buChar char="Ø"/>
            </a:pPr>
            <a:r>
              <a:rPr lang="ro-MO" sz="2400" i="1" u="sng"/>
              <a:t>Profit net </a:t>
            </a:r>
            <a:r>
              <a:rPr lang="ro-MO" sz="2400" i="1"/>
              <a:t>= Profit până la plata impozitare – Impozitul pe venit.</a:t>
            </a:r>
          </a:p>
          <a:p>
            <a:pPr>
              <a:buClrTx/>
              <a:buSzPct val="100000"/>
              <a:buFont typeface="Wingdings" pitchFamily="2" charset="2"/>
              <a:buChar char="Ø"/>
            </a:pPr>
            <a:r>
              <a:rPr lang="ro-MO" sz="2400"/>
              <a:t>Profitabilitatea Operațională </a:t>
            </a:r>
            <a:r>
              <a:rPr lang="vi-VN" sz="2400"/>
              <a:t>arată capacitatea activelor de a genera profit. </a:t>
            </a:r>
            <a:r>
              <a:rPr lang="ro-MO" sz="2400"/>
              <a:t>Exemplu: m</a:t>
            </a:r>
            <a:r>
              <a:rPr lang="vi-VN" sz="2400"/>
              <a:t>arja de </a:t>
            </a:r>
            <a:r>
              <a:rPr lang="ro-MO" sz="2400"/>
              <a:t>10</a:t>
            </a:r>
            <a:r>
              <a:rPr lang="vi-VN" sz="2400"/>
              <a:t>%</a:t>
            </a:r>
            <a:r>
              <a:rPr lang="ro-MO" sz="2400"/>
              <a:t> ar</a:t>
            </a:r>
            <a:r>
              <a:rPr lang="vi-VN" sz="2400"/>
              <a:t> inseamn</a:t>
            </a:r>
            <a:r>
              <a:rPr lang="ro-MO" sz="2400"/>
              <a:t>a</a:t>
            </a:r>
            <a:r>
              <a:rPr lang="vi-VN" sz="2400"/>
              <a:t> ca fiecare lei investit in afacere generează 0</a:t>
            </a:r>
            <a:r>
              <a:rPr lang="ro-MO" sz="2400"/>
              <a:t>,10</a:t>
            </a:r>
            <a:r>
              <a:rPr lang="vi-VN" sz="2400"/>
              <a:t> lei</a:t>
            </a:r>
            <a:r>
              <a:rPr lang="ro-MO" sz="2400"/>
              <a:t> profit</a:t>
            </a:r>
            <a:r>
              <a:rPr lang="vi-VN" sz="2400"/>
              <a:t>. </a:t>
            </a:r>
            <a:endParaRPr lang="ro-MO" sz="2400"/>
          </a:p>
          <a:p>
            <a:pPr>
              <a:buClrTx/>
              <a:buSzPct val="100000"/>
              <a:buFont typeface="Wingdings" pitchFamily="2" charset="2"/>
              <a:buChar char="Ø"/>
            </a:pPr>
            <a:r>
              <a:rPr lang="vi-VN" sz="2400"/>
              <a:t>Valoarea acestui indicator ar fi</a:t>
            </a:r>
            <a:r>
              <a:rPr lang="it-IT" sz="2400"/>
              <a:t> </a:t>
            </a:r>
            <a:r>
              <a:rPr lang="ro-MO" sz="2400"/>
              <a:t>bine să fie mai </a:t>
            </a:r>
            <a:r>
              <a:rPr lang="it-IT" sz="2400"/>
              <a:t>mare ca dobînda la creditele bancare.</a:t>
            </a:r>
            <a:endParaRPr lang="ro-MO" sz="24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Содержимое 2"/>
          <p:cNvSpPr>
            <a:spLocks noGrp="1"/>
          </p:cNvSpPr>
          <p:nvPr>
            <p:ph idx="1"/>
          </p:nvPr>
        </p:nvSpPr>
        <p:spPr>
          <a:xfrm>
            <a:off x="395288" y="1052513"/>
            <a:ext cx="8362950" cy="5976937"/>
          </a:xfrm>
        </p:spPr>
        <p:txBody>
          <a:bodyPr/>
          <a:lstStyle/>
          <a:p>
            <a:pPr marL="342900" lvl="1" indent="-342900" algn="ctr">
              <a:buClr>
                <a:schemeClr val="bg2"/>
              </a:buClr>
              <a:buSzPct val="75000"/>
              <a:buFont typeface="Wingdings" pitchFamily="2" charset="2"/>
              <a:buNone/>
            </a:pPr>
            <a:r>
              <a:rPr lang="vi-VN" sz="2400" b="1">
                <a:solidFill>
                  <a:srgbClr val="FF9900"/>
                </a:solidFill>
              </a:rPr>
              <a:t>RENTABILITATE A ACTIVELOR (ROA)</a:t>
            </a:r>
            <a:r>
              <a:rPr lang="ro-MO" sz="2400" b="1">
                <a:solidFill>
                  <a:srgbClr val="FF9900"/>
                </a:solidFill>
              </a:rPr>
              <a:t>;</a:t>
            </a:r>
            <a:r>
              <a:rPr lang="vi-VN" sz="2400" b="1">
                <a:solidFill>
                  <a:srgbClr val="FF9900"/>
                </a:solidFill>
              </a:rPr>
              <a:t> </a:t>
            </a:r>
            <a:endParaRPr lang="ro-MO" sz="2400" b="1">
              <a:solidFill>
                <a:srgbClr val="FF9900"/>
              </a:solidFill>
            </a:endParaRPr>
          </a:p>
          <a:p>
            <a:pPr marL="342900" lvl="1" indent="-342900" algn="ctr">
              <a:buClr>
                <a:schemeClr val="bg2"/>
              </a:buClr>
              <a:buSzPct val="75000"/>
              <a:buFont typeface="Wingdings" pitchFamily="2" charset="2"/>
              <a:buNone/>
            </a:pPr>
            <a:endParaRPr lang="ro-MO" sz="2400" b="1">
              <a:solidFill>
                <a:srgbClr val="FF0000"/>
              </a:solidFill>
            </a:endParaRPr>
          </a:p>
          <a:p>
            <a:pPr>
              <a:buFont typeface="Wingdings" pitchFamily="2" charset="2"/>
              <a:buChar char="q"/>
            </a:pPr>
            <a:r>
              <a:rPr lang="ro-RO" sz="2400"/>
              <a:t>  Formula de calcul:</a:t>
            </a:r>
          </a:p>
          <a:p>
            <a:pPr algn="ctr">
              <a:buFont typeface="Wingdings" pitchFamily="2" charset="2"/>
              <a:buNone/>
            </a:pPr>
            <a:r>
              <a:rPr lang="ro-RO" sz="2400" b="1" i="1">
                <a:solidFill>
                  <a:srgbClr val="FF0000"/>
                </a:solidFill>
              </a:rPr>
              <a:t>     </a:t>
            </a:r>
            <a:r>
              <a:rPr lang="ro-RO" sz="2800" b="1" i="1">
                <a:solidFill>
                  <a:srgbClr val="FF9900"/>
                </a:solidFill>
              </a:rPr>
              <a:t>Profit Net ÷Total Active × 100％</a:t>
            </a:r>
          </a:p>
          <a:p>
            <a:pPr>
              <a:buFont typeface="Wingdings" pitchFamily="2" charset="2"/>
              <a:buChar char="ü"/>
            </a:pPr>
            <a:r>
              <a:rPr lang="vi-VN" sz="2400" i="1"/>
              <a:t>Indicatorul </a:t>
            </a:r>
            <a:r>
              <a:rPr lang="ro-MO" sz="2400" i="1"/>
              <a:t>respectiv </a:t>
            </a:r>
            <a:r>
              <a:rPr lang="vi-VN" sz="2400" i="1"/>
              <a:t>reprezinta profitul pe care il obtine </a:t>
            </a:r>
            <a:r>
              <a:rPr lang="ro-MO" sz="2400" i="1"/>
              <a:t>întreprinderea </a:t>
            </a:r>
            <a:r>
              <a:rPr lang="vi-VN" sz="2400" i="1"/>
              <a:t>din banii investiti in afacere. </a:t>
            </a:r>
            <a:endParaRPr lang="ro-MO" sz="2400" i="1"/>
          </a:p>
          <a:p>
            <a:pPr>
              <a:buFont typeface="Wingdings" pitchFamily="2" charset="2"/>
              <a:buChar char="ü"/>
            </a:pPr>
            <a:r>
              <a:rPr lang="vi-VN" sz="2400" i="1"/>
              <a:t>Raţionalitatea economică a afacerii este considerată optimală în cazul în care Rentabilitatea activelor este mai mare decit </a:t>
            </a:r>
            <a:r>
              <a:rPr lang="ro-MO" sz="2400" i="1"/>
              <a:t>r</a:t>
            </a:r>
            <a:r>
              <a:rPr lang="vi-VN" sz="2400" i="1"/>
              <a:t>ata dobînzii </a:t>
            </a:r>
            <a:r>
              <a:rPr lang="ro-MO" sz="2400" i="1"/>
              <a:t>efective </a:t>
            </a:r>
            <a:r>
              <a:rPr lang="vi-VN" sz="2400" i="1"/>
              <a:t>la </a:t>
            </a:r>
            <a:r>
              <a:rPr lang="ro-MO" sz="2400" i="1"/>
              <a:t>credite</a:t>
            </a:r>
            <a:r>
              <a:rPr lang="vi-VN" sz="2400" i="1"/>
              <a:t> (10～20%)</a:t>
            </a:r>
            <a:endParaRPr lang="ro-MO" sz="2400" i="1"/>
          </a:p>
          <a:p>
            <a:pPr>
              <a:buFont typeface="Wingdings" pitchFamily="2" charset="2"/>
              <a:buNone/>
            </a:pPr>
            <a:endParaRPr lang="ro-MO" sz="2400" i="1"/>
          </a:p>
          <a:p>
            <a:pPr>
              <a:buFont typeface="Wingdings" pitchFamily="2" charset="2"/>
              <a:buChar char="ü"/>
            </a:pPr>
            <a:endParaRPr lang="ro-RO" sz="2400" i="1"/>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363272" cy="706090"/>
          </a:xfrm>
        </p:spPr>
        <p:txBody>
          <a:bodyPr>
            <a:normAutofit/>
          </a:bodyPr>
          <a:lstStyle/>
          <a:p>
            <a:r>
              <a:rPr lang="ro-RO" sz="2000" b="1" spc="-10" dirty="0">
                <a:solidFill>
                  <a:srgbClr val="007F52"/>
                </a:solidFill>
                <a:latin typeface="Arial"/>
                <a:cs typeface="Arial"/>
              </a:rPr>
              <a:t>DISTRIBUȚIA CONDUCĂTORILOR DE ÎNTREPRINDERI PE SEXE.</a:t>
            </a:r>
          </a:p>
        </p:txBody>
      </p:sp>
      <p:pic>
        <p:nvPicPr>
          <p:cNvPr id="4" name="Рисунок 3"/>
          <p:cNvPicPr/>
          <p:nvPr/>
        </p:nvPicPr>
        <p:blipFill>
          <a:blip r:embed="rId2" cstate="print"/>
          <a:srcRect/>
          <a:stretch>
            <a:fillRect/>
          </a:stretch>
        </p:blipFill>
        <p:spPr bwMode="auto">
          <a:xfrm>
            <a:off x="323528" y="980729"/>
            <a:ext cx="8568952" cy="3600400"/>
          </a:xfrm>
          <a:prstGeom prst="rect">
            <a:avLst/>
          </a:prstGeom>
          <a:noFill/>
          <a:ln w="9525">
            <a:noFill/>
            <a:miter lim="800000"/>
            <a:headEnd/>
            <a:tailEnd/>
          </a:ln>
        </p:spPr>
      </p:pic>
      <p:sp>
        <p:nvSpPr>
          <p:cNvPr id="5" name="Прямоугольник 4"/>
          <p:cNvSpPr/>
          <p:nvPr/>
        </p:nvSpPr>
        <p:spPr>
          <a:xfrm>
            <a:off x="539552" y="4725144"/>
            <a:ext cx="8208912" cy="1569660"/>
          </a:xfrm>
          <a:prstGeom prst="rect">
            <a:avLst/>
          </a:prstGeom>
        </p:spPr>
        <p:txBody>
          <a:bodyPr wrap="square">
            <a:spAutoFit/>
          </a:bodyPr>
          <a:lstStyle/>
          <a:p>
            <a:pPr>
              <a:buFont typeface="Wingdings" pitchFamily="2" charset="2"/>
              <a:buChar char="q"/>
            </a:pPr>
            <a:r>
              <a:rPr lang="ro-MO" sz="2400" dirty="0">
                <a:latin typeface="Calibri" pitchFamily="34" charset="0"/>
              </a:rPr>
              <a:t> </a:t>
            </a:r>
            <a:r>
              <a:rPr lang="vi-VN" sz="2400" dirty="0">
                <a:latin typeface="Calibri" pitchFamily="34" charset="0"/>
              </a:rPr>
              <a:t>Femeile dețin funcția de managere în aproape 1/3 din totalul întreprinderilor din țară</a:t>
            </a:r>
            <a:r>
              <a:rPr lang="ro-MO" sz="2400" dirty="0">
                <a:latin typeface="Calibri" pitchFamily="34" charset="0"/>
              </a:rPr>
              <a:t>,</a:t>
            </a:r>
            <a:r>
              <a:rPr lang="vi-VN" sz="2400" dirty="0">
                <a:latin typeface="Calibri" pitchFamily="34" charset="0"/>
              </a:rPr>
              <a:t> fapt ce ar confirma existența unei tendințe de creștere a încrederii în femei în calitatea lor de conducători.</a:t>
            </a:r>
            <a:endParaRPr lang="ro-RO" sz="2400"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Содержимое 2"/>
          <p:cNvSpPr>
            <a:spLocks noGrp="1"/>
          </p:cNvSpPr>
          <p:nvPr>
            <p:ph idx="1"/>
          </p:nvPr>
        </p:nvSpPr>
        <p:spPr>
          <a:xfrm>
            <a:off x="457200" y="836613"/>
            <a:ext cx="8229600" cy="5030787"/>
          </a:xfrm>
        </p:spPr>
        <p:txBody>
          <a:bodyPr/>
          <a:lstStyle/>
          <a:p>
            <a:pPr marL="342900" lvl="1" indent="-342900" algn="ctr">
              <a:buClr>
                <a:schemeClr val="bg2"/>
              </a:buClr>
              <a:buSzPct val="75000"/>
              <a:buFont typeface="Wingdings" pitchFamily="2" charset="2"/>
              <a:buNone/>
            </a:pPr>
            <a:r>
              <a:rPr lang="ro-MO" sz="2400" b="1" dirty="0"/>
              <a:t> </a:t>
            </a:r>
            <a:r>
              <a:rPr lang="vi-VN" sz="2400" b="1" dirty="0">
                <a:solidFill>
                  <a:srgbClr val="FF9900"/>
                </a:solidFill>
              </a:rPr>
              <a:t>RENTABILITATEA CAPITALULUI PROPRIU (ROE)</a:t>
            </a:r>
            <a:endParaRPr lang="ro-MO" sz="2400" b="1" dirty="0">
              <a:solidFill>
                <a:srgbClr val="FF9900"/>
              </a:solidFill>
            </a:endParaRPr>
          </a:p>
          <a:p>
            <a:pPr marL="342900" lvl="1" indent="-342900" algn="ctr">
              <a:buClr>
                <a:schemeClr val="bg2"/>
              </a:buClr>
              <a:buSzPct val="75000"/>
              <a:buFont typeface="Wingdings" pitchFamily="2" charset="2"/>
              <a:buNone/>
            </a:pPr>
            <a:endParaRPr lang="ro-MO" sz="2400" b="1" dirty="0">
              <a:solidFill>
                <a:srgbClr val="FF9900"/>
              </a:solidFill>
            </a:endParaRPr>
          </a:p>
          <a:p>
            <a:pPr marL="342900" lvl="1" indent="-342900">
              <a:buClr>
                <a:schemeClr val="bg2"/>
              </a:buClr>
              <a:buSzPct val="75000"/>
              <a:buFont typeface="Wingdings" pitchFamily="2" charset="2"/>
              <a:buChar char="q"/>
            </a:pPr>
            <a:r>
              <a:rPr lang="ro-MO" sz="2400" dirty="0"/>
              <a:t> Formula de calcul: </a:t>
            </a:r>
          </a:p>
          <a:p>
            <a:pPr marL="342900" lvl="1" indent="-342900" algn="ctr">
              <a:buClr>
                <a:schemeClr val="bg2"/>
              </a:buClr>
              <a:buSzPct val="75000"/>
              <a:buFont typeface="Wingdings" pitchFamily="2" charset="2"/>
              <a:buNone/>
            </a:pPr>
            <a:r>
              <a:rPr lang="ro-MO" sz="2400" dirty="0">
                <a:solidFill>
                  <a:srgbClr val="FF0000"/>
                </a:solidFill>
              </a:rPr>
              <a:t>    </a:t>
            </a:r>
            <a:r>
              <a:rPr lang="fr-FR" b="1" dirty="0">
                <a:solidFill>
                  <a:srgbClr val="FF9900"/>
                </a:solidFill>
              </a:rPr>
              <a:t>Profit Net ÷ Capital </a:t>
            </a:r>
            <a:r>
              <a:rPr lang="ro-MO" b="1" dirty="0">
                <a:solidFill>
                  <a:srgbClr val="FF9900"/>
                </a:solidFill>
              </a:rPr>
              <a:t>Propriu</a:t>
            </a:r>
            <a:r>
              <a:rPr lang="fr-FR" b="1" dirty="0">
                <a:solidFill>
                  <a:srgbClr val="FF9900"/>
                </a:solidFill>
              </a:rPr>
              <a:t> ×100％</a:t>
            </a:r>
            <a:endParaRPr lang="ro-MO" b="1" dirty="0">
              <a:solidFill>
                <a:srgbClr val="FF9900"/>
              </a:solidFill>
            </a:endParaRPr>
          </a:p>
          <a:p>
            <a:pPr marL="342900" lvl="1" indent="-342900">
              <a:buClrTx/>
              <a:buSzPct val="75000"/>
              <a:buFont typeface="Wingdings" pitchFamily="2" charset="2"/>
              <a:buChar char="q"/>
            </a:pPr>
            <a:r>
              <a:rPr lang="ro-MO" sz="2400" dirty="0"/>
              <a:t>Indicatorul reprezintă profitul pe care îl obține entitatea din banii proprii investiți in afacere. </a:t>
            </a:r>
          </a:p>
          <a:p>
            <a:pPr marL="342900" lvl="1" indent="-342900">
              <a:buClrTx/>
              <a:buSzPct val="75000"/>
              <a:buFont typeface="Wingdings" pitchFamily="2" charset="2"/>
              <a:buChar char="q"/>
            </a:pPr>
            <a:r>
              <a:rPr lang="ro-MO" sz="2400" dirty="0"/>
              <a:t>Indicatorul respectiv ar trebui sa constituie 20 ～ 30%, dar nu mai puțin decât rata dobânzii efective pentru credite. </a:t>
            </a:r>
          </a:p>
          <a:p>
            <a:pPr>
              <a:buFont typeface="Wingdings" pitchFamily="2" charset="2"/>
              <a:buNone/>
            </a:pPr>
            <a:endParaRPr lang="ro-RO"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32656"/>
            <a:ext cx="8229600" cy="792088"/>
          </a:xfrm>
        </p:spPr>
        <p:txBody>
          <a:bodyPr>
            <a:noAutofit/>
          </a:bodyPr>
          <a:lstStyle/>
          <a:p>
            <a:r>
              <a:rPr lang="vi-VN" sz="2000" b="1" spc="-10" dirty="0">
                <a:solidFill>
                  <a:srgbClr val="007F52"/>
                </a:solidFill>
                <a:latin typeface="Arial"/>
                <a:cs typeface="Arial"/>
              </a:rPr>
              <a:t>DISTRIBUȚIA</a:t>
            </a:r>
            <a:r>
              <a:rPr lang="ro-MO" sz="2000" b="1" spc="-10" dirty="0">
                <a:solidFill>
                  <a:srgbClr val="007F52"/>
                </a:solidFill>
                <a:latin typeface="Arial"/>
                <a:cs typeface="Arial"/>
              </a:rPr>
              <a:t>  </a:t>
            </a:r>
            <a:r>
              <a:rPr lang="vi-VN" sz="2000" b="1" spc="-10" dirty="0">
                <a:solidFill>
                  <a:srgbClr val="007F52"/>
                </a:solidFill>
                <a:latin typeface="Arial"/>
                <a:cs typeface="Arial"/>
              </a:rPr>
              <a:t>ANTREPRENORILOR </a:t>
            </a:r>
            <a:r>
              <a:rPr lang="ro-MO" sz="2000" b="1" spc="-10" dirty="0">
                <a:solidFill>
                  <a:srgbClr val="007F52"/>
                </a:solidFill>
                <a:latin typeface="Arial"/>
                <a:cs typeface="Arial"/>
              </a:rPr>
              <a:t> </a:t>
            </a:r>
            <a:r>
              <a:rPr lang="vi-VN" sz="2000" b="1" spc="-10" dirty="0">
                <a:solidFill>
                  <a:srgbClr val="007F52"/>
                </a:solidFill>
                <a:latin typeface="Arial"/>
                <a:cs typeface="Arial"/>
              </a:rPr>
              <a:t>DUPĂ STAREA CIVILĂ, SEXE, STATUT, ACTIVITĂȚI ECONOMICE ȘI MĂRIMEA ÎNTREPRINDERII</a:t>
            </a:r>
            <a:r>
              <a:rPr lang="ro-MO" sz="2000" b="1" spc="-10" dirty="0">
                <a:solidFill>
                  <a:srgbClr val="007F52"/>
                </a:solidFill>
                <a:latin typeface="Arial"/>
                <a:cs typeface="Arial"/>
              </a:rPr>
              <a:t>.</a:t>
            </a:r>
            <a:endParaRPr lang="ro-RO" sz="2000" b="1" spc="-10" dirty="0">
              <a:solidFill>
                <a:srgbClr val="007F52"/>
              </a:solidFill>
              <a:latin typeface="Arial"/>
              <a:cs typeface="Arial"/>
            </a:endParaRPr>
          </a:p>
        </p:txBody>
      </p:sp>
      <p:pic>
        <p:nvPicPr>
          <p:cNvPr id="1027" name="Picture 3"/>
          <p:cNvPicPr>
            <a:picLocks noGrp="1" noChangeAspect="1" noChangeArrowheads="1"/>
          </p:cNvPicPr>
          <p:nvPr>
            <p:ph idx="1"/>
          </p:nvPr>
        </p:nvPicPr>
        <p:blipFill>
          <a:blip r:embed="rId2" cstate="print"/>
          <a:srcRect/>
          <a:stretch>
            <a:fillRect/>
          </a:stretch>
        </p:blipFill>
        <p:spPr bwMode="auto">
          <a:xfrm>
            <a:off x="107504" y="1916832"/>
            <a:ext cx="1872208" cy="4608512"/>
          </a:xfrm>
          <a:prstGeom prst="rect">
            <a:avLst/>
          </a:prstGeom>
          <a:noFill/>
          <a:ln w="9525">
            <a:solidFill>
              <a:schemeClr val="tx1"/>
            </a:solidFill>
            <a:miter lim="800000"/>
            <a:headEnd/>
            <a:tailEnd/>
          </a:ln>
        </p:spPr>
      </p:pic>
      <p:pic>
        <p:nvPicPr>
          <p:cNvPr id="1029" name="Picture 5"/>
          <p:cNvPicPr>
            <a:picLocks noChangeAspect="1" noChangeArrowheads="1"/>
          </p:cNvPicPr>
          <p:nvPr/>
        </p:nvPicPr>
        <p:blipFill>
          <a:blip r:embed="rId3" cstate="print"/>
          <a:srcRect/>
          <a:stretch>
            <a:fillRect/>
          </a:stretch>
        </p:blipFill>
        <p:spPr bwMode="auto">
          <a:xfrm>
            <a:off x="2267744" y="6237312"/>
            <a:ext cx="5184576" cy="288032"/>
          </a:xfrm>
          <a:prstGeom prst="rect">
            <a:avLst/>
          </a:prstGeom>
          <a:noFill/>
          <a:ln w="9525">
            <a:noFill/>
            <a:miter lim="800000"/>
            <a:headEnd/>
            <a:tailEnd/>
          </a:ln>
        </p:spPr>
      </p:pic>
      <p:sp>
        <p:nvSpPr>
          <p:cNvPr id="14" name="Заголовок 1"/>
          <p:cNvSpPr txBox="1">
            <a:spLocks/>
          </p:cNvSpPr>
          <p:nvPr/>
        </p:nvSpPr>
        <p:spPr>
          <a:xfrm>
            <a:off x="2411760" y="1556792"/>
            <a:ext cx="5616624" cy="346050"/>
          </a:xfrm>
          <a:prstGeom prst="rect">
            <a:avLst/>
          </a:prstGeom>
        </p:spPr>
        <p:txBody>
          <a:bodyPr vert="horz" lIns="91440" tIns="45720" rIns="91440" bIns="45720" rtlCol="0" anchor="ctr">
            <a:normAutofit fontScale="4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o-MO" sz="4400" dirty="0">
                <a:latin typeface="+mj-lt"/>
                <a:ea typeface="+mj-ea"/>
                <a:cs typeface="+mj-cs"/>
              </a:rPr>
              <a:t>Femei                                                   Bărbați</a:t>
            </a:r>
            <a:endParaRPr kumimoji="0" lang="ro-RO"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5" name="Рисунок 14"/>
          <p:cNvPicPr/>
          <p:nvPr/>
        </p:nvPicPr>
        <p:blipFill>
          <a:blip r:embed="rId4" cstate="print"/>
          <a:srcRect/>
          <a:stretch>
            <a:fillRect/>
          </a:stretch>
        </p:blipFill>
        <p:spPr bwMode="auto">
          <a:xfrm>
            <a:off x="1979712" y="1916832"/>
            <a:ext cx="6768752" cy="4320480"/>
          </a:xfrm>
          <a:prstGeom prst="rect">
            <a:avLst/>
          </a:prstGeom>
          <a:noFill/>
          <a:ln w="9525">
            <a:solidFill>
              <a:schemeClr val="tx1"/>
            </a:solid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a:bodyPr>
          <a:lstStyle/>
          <a:p>
            <a:r>
              <a:rPr lang="ro-MO" sz="2000" b="1" spc="-10" dirty="0">
                <a:solidFill>
                  <a:srgbClr val="007F52"/>
                </a:solidFill>
                <a:latin typeface="Arial"/>
                <a:cs typeface="Arial"/>
              </a:rPr>
              <a:t>SITUAȚIA ANTREPRENORIATULUI FEMININ ÎN EUROPA.</a:t>
            </a:r>
          </a:p>
        </p:txBody>
      </p:sp>
      <p:sp>
        <p:nvSpPr>
          <p:cNvPr id="3" name="Содержимое 2"/>
          <p:cNvSpPr>
            <a:spLocks noGrp="1"/>
          </p:cNvSpPr>
          <p:nvPr>
            <p:ph idx="1"/>
          </p:nvPr>
        </p:nvSpPr>
        <p:spPr>
          <a:xfrm>
            <a:off x="457200" y="1196752"/>
            <a:ext cx="8229600" cy="4929411"/>
          </a:xfrm>
        </p:spPr>
        <p:txBody>
          <a:bodyPr>
            <a:normAutofit/>
          </a:bodyPr>
          <a:lstStyle/>
          <a:p>
            <a:r>
              <a:rPr lang="ro-MO" sz="2400" dirty="0">
                <a:latin typeface="Calibri" pitchFamily="34" charset="0"/>
              </a:rPr>
              <a:t>Conform unui </a:t>
            </a:r>
            <a:r>
              <a:rPr lang="vi-VN" sz="2400" dirty="0">
                <a:latin typeface="Calibri" pitchFamily="34" charset="0"/>
              </a:rPr>
              <a:t>studiu</a:t>
            </a:r>
            <a:r>
              <a:rPr lang="ro-MO" sz="2400" dirty="0">
                <a:latin typeface="Calibri" pitchFamily="34" charset="0"/>
              </a:rPr>
              <a:t> realizat de </a:t>
            </a:r>
            <a:r>
              <a:rPr lang="vi-VN" sz="2400" dirty="0">
                <a:latin typeface="Calibri" pitchFamily="34" charset="0"/>
              </a:rPr>
              <a:t> </a:t>
            </a:r>
            <a:r>
              <a:rPr lang="en-US" sz="2400" dirty="0">
                <a:latin typeface="Calibri" pitchFamily="34" charset="0"/>
              </a:rPr>
              <a:t>”</a:t>
            </a:r>
            <a:r>
              <a:rPr lang="en-US" sz="2400" dirty="0" err="1">
                <a:latin typeface="Calibri" pitchFamily="34" charset="0"/>
              </a:rPr>
              <a:t>Mastercard</a:t>
            </a:r>
            <a:r>
              <a:rPr lang="en-US" sz="2400" dirty="0">
                <a:latin typeface="Calibri" pitchFamily="34" charset="0"/>
              </a:rPr>
              <a:t> Index of Women Entrepreneurs”</a:t>
            </a:r>
            <a:r>
              <a:rPr lang="vi-VN" sz="2400" dirty="0">
                <a:latin typeface="Calibri" pitchFamily="34" charset="0"/>
              </a:rPr>
              <a:t>arată că procentul afacerilor deținute de femei în țările din regiunea europeană este la nivelul sau sub nivelul Republicii Moldova. </a:t>
            </a:r>
            <a:endParaRPr lang="ru-RU" sz="2400" dirty="0">
              <a:latin typeface="Calibri" pitchFamily="34" charset="0"/>
            </a:endParaRPr>
          </a:p>
          <a:p>
            <a:r>
              <a:rPr lang="vi-VN" sz="2400" dirty="0">
                <a:latin typeface="Calibri" pitchFamily="34" charset="0"/>
              </a:rPr>
              <a:t>Astfel, în timp ce în Republica Moldova ponderea femeilor ce dețin în proprietate o afacere constituie circa 34%, </a:t>
            </a:r>
            <a:endParaRPr lang="ro-MO" sz="2400" dirty="0">
              <a:latin typeface="Calibri" pitchFamily="34" charset="0"/>
            </a:endParaRPr>
          </a:p>
          <a:p>
            <a:pPr lvl="1">
              <a:buFont typeface="Wingdings" pitchFamily="2" charset="2"/>
              <a:buChar char="ü"/>
            </a:pPr>
            <a:r>
              <a:rPr lang="vi-VN" sz="2400" dirty="0">
                <a:latin typeface="Calibri" pitchFamily="34" charset="0"/>
              </a:rPr>
              <a:t>Rusia această cotă constituie 34,6%, </a:t>
            </a:r>
            <a:endParaRPr lang="ro-MO" sz="2400" dirty="0">
              <a:latin typeface="Calibri" pitchFamily="34" charset="0"/>
            </a:endParaRPr>
          </a:p>
          <a:p>
            <a:pPr lvl="1">
              <a:buFont typeface="Wingdings" pitchFamily="2" charset="2"/>
              <a:buChar char="ü"/>
            </a:pPr>
            <a:r>
              <a:rPr lang="vi-VN" sz="2400" dirty="0">
                <a:latin typeface="Calibri" pitchFamily="34" charset="0"/>
              </a:rPr>
              <a:t>Polonia – 30,3%, </a:t>
            </a:r>
            <a:endParaRPr lang="ro-MO" sz="2400" dirty="0">
              <a:latin typeface="Calibri" pitchFamily="34" charset="0"/>
            </a:endParaRPr>
          </a:p>
          <a:p>
            <a:pPr lvl="1">
              <a:buFont typeface="Wingdings" pitchFamily="2" charset="2"/>
              <a:buChar char="ü"/>
            </a:pPr>
            <a:r>
              <a:rPr lang="vi-VN" sz="2400" dirty="0">
                <a:latin typeface="Calibri" pitchFamily="34" charset="0"/>
              </a:rPr>
              <a:t>Spania – 29,4%, </a:t>
            </a:r>
            <a:endParaRPr lang="ro-MO" sz="2400" dirty="0">
              <a:latin typeface="Calibri" pitchFamily="34" charset="0"/>
            </a:endParaRPr>
          </a:p>
          <a:p>
            <a:pPr lvl="1">
              <a:buFont typeface="Wingdings" pitchFamily="2" charset="2"/>
              <a:buChar char="ü"/>
            </a:pPr>
            <a:r>
              <a:rPr lang="vi-VN" sz="2400" dirty="0">
                <a:latin typeface="Calibri" pitchFamily="34" charset="0"/>
              </a:rPr>
              <a:t>România – 28,9%. </a:t>
            </a:r>
            <a:endParaRPr lang="ro-MO" sz="2400" dirty="0">
              <a:latin typeface="Calibri" pitchFamily="34" charset="0"/>
            </a:endParaRPr>
          </a:p>
          <a:p>
            <a:endParaRPr lang="ro-MO" sz="2400" dirty="0">
              <a:latin typeface="Calibri" pitchFamily="34" charset="0"/>
            </a:endParaRPr>
          </a:p>
          <a:p>
            <a:endParaRPr lang="ro-MO" sz="2400" dirty="0">
              <a:latin typeface="Calibri" pitchFamily="34" charset="0"/>
            </a:endParaRPr>
          </a:p>
          <a:p>
            <a:endParaRPr lang="ro-RO" sz="2400" dirty="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1143000"/>
          </a:xfrm>
        </p:spPr>
        <p:txBody>
          <a:bodyPr>
            <a:normAutofit/>
          </a:bodyPr>
          <a:lstStyle/>
          <a:p>
            <a:r>
              <a:rPr lang="en-US" sz="2400" b="1" spc="-10" dirty="0">
                <a:solidFill>
                  <a:srgbClr val="007F52"/>
                </a:solidFill>
                <a:latin typeface="Arial"/>
                <a:cs typeface="Arial"/>
              </a:rPr>
              <a:t>PROGRAME DE STAT DE SUSȚINERE A ANTREPRENORIATULUI</a:t>
            </a:r>
            <a:endParaRPr lang="ro-RO" sz="2400" b="1" spc="-10" dirty="0">
              <a:solidFill>
                <a:srgbClr val="007F52"/>
              </a:solidFill>
              <a:latin typeface="Arial"/>
              <a:cs typeface="Arial"/>
            </a:endParaRPr>
          </a:p>
        </p:txBody>
      </p:sp>
      <p:sp>
        <p:nvSpPr>
          <p:cNvPr id="4" name="Прямоугольник 3"/>
          <p:cNvSpPr/>
          <p:nvPr/>
        </p:nvSpPr>
        <p:spPr>
          <a:xfrm>
            <a:off x="251520" y="1412776"/>
            <a:ext cx="8712968" cy="4524315"/>
          </a:xfrm>
          <a:prstGeom prst="rect">
            <a:avLst/>
          </a:prstGeom>
        </p:spPr>
        <p:txBody>
          <a:bodyPr wrap="square">
            <a:spAutoFit/>
          </a:bodyPr>
          <a:lstStyle/>
          <a:p>
            <a:pPr marL="285750" indent="-285750">
              <a:buFont typeface="Wingdings" panose="05000000000000000000" pitchFamily="2" charset="2"/>
              <a:buChar char="§"/>
            </a:pPr>
            <a:r>
              <a:rPr lang="ro-RO" sz="2400" dirty="0">
                <a:latin typeface="+mj-lt"/>
              </a:rPr>
              <a:t>Strategia Naţională de Dezvoltare “Moldova 2020”, care</a:t>
            </a:r>
            <a:r>
              <a:rPr lang="vi-VN" sz="2400" dirty="0">
                <a:latin typeface="+mj-lt"/>
              </a:rPr>
              <a:t> are ca obiectiv asigurarea dezvoltării economice calitative și, implicit, reducerea sărăciei</a:t>
            </a:r>
            <a:r>
              <a:rPr lang="ro-MO" sz="2400" dirty="0">
                <a:latin typeface="+mj-lt"/>
              </a:rPr>
              <a:t>;</a:t>
            </a:r>
            <a:endParaRPr lang="en-US" sz="2400" dirty="0">
              <a:latin typeface="+mj-lt"/>
              <a:cs typeface="Arial" panose="020B0604020202020204" pitchFamily="34" charset="0"/>
            </a:endParaRPr>
          </a:p>
          <a:p>
            <a:pPr marL="285750" indent="-285750">
              <a:buFont typeface="Wingdings" panose="05000000000000000000" pitchFamily="2" charset="2"/>
              <a:buChar char="§"/>
            </a:pPr>
            <a:r>
              <a:rPr lang="ro-RO" sz="2400" dirty="0">
                <a:latin typeface="+mj-lt"/>
                <a:cs typeface="Arial" panose="020B0604020202020204" pitchFamily="34" charset="0"/>
              </a:rPr>
              <a:t>Strategia de Dezvoltare a Sectorului Întreprinderilor Mici şi Mijlocii 2012-2020;</a:t>
            </a:r>
          </a:p>
          <a:p>
            <a:pPr marL="285750" indent="-285750">
              <a:buFont typeface="Wingdings" panose="05000000000000000000" pitchFamily="2" charset="2"/>
              <a:buChar char="§"/>
            </a:pPr>
            <a:r>
              <a:rPr lang="vi-VN" sz="2400" dirty="0">
                <a:latin typeface="+mj-lt"/>
              </a:rPr>
              <a:t>Strategia privind cadrul de reglementare a activității de întreprinzător pentru anii 2013-20204</a:t>
            </a:r>
            <a:r>
              <a:rPr lang="ro-MO" sz="2400" dirty="0">
                <a:latin typeface="+mj-lt"/>
              </a:rPr>
              <a:t>;</a:t>
            </a:r>
            <a:endParaRPr lang="en-US" sz="2400" dirty="0">
              <a:latin typeface="+mj-lt"/>
              <a:cs typeface="Arial" panose="020B0604020202020204" pitchFamily="34" charset="0"/>
            </a:endParaRPr>
          </a:p>
          <a:p>
            <a:pPr marL="285750" indent="-285750">
              <a:buFont typeface="Wingdings" panose="05000000000000000000" pitchFamily="2" charset="2"/>
              <a:buChar char="§"/>
            </a:pPr>
            <a:r>
              <a:rPr lang="ro-RO" sz="2400" dirty="0">
                <a:latin typeface="+mj-lt"/>
                <a:cs typeface="Arial" panose="020B0604020202020204" pitchFamily="34" charset="0"/>
              </a:rPr>
              <a:t>Planul naţional de acţiuni pentru implementarea Acordului de Asociere Republica Moldova – Uniunea Europeană; </a:t>
            </a:r>
            <a:endParaRPr lang="en-US" sz="2400" dirty="0">
              <a:latin typeface="+mj-lt"/>
              <a:cs typeface="Arial" panose="020B0604020202020204" pitchFamily="34" charset="0"/>
            </a:endParaRPr>
          </a:p>
          <a:p>
            <a:pPr marL="285750" indent="-285750">
              <a:buFont typeface="Wingdings" panose="05000000000000000000" pitchFamily="2" charset="2"/>
              <a:buChar char="§"/>
            </a:pPr>
            <a:r>
              <a:rPr lang="ro-RO" sz="2400" dirty="0">
                <a:latin typeface="+mj-lt"/>
                <a:cs typeface="Arial" panose="020B0604020202020204" pitchFamily="34" charset="0"/>
              </a:rPr>
              <a:t>Strategia naţională de dezvoltare agricolă şi rurală pentru anii 2014-2020;</a:t>
            </a:r>
            <a:endParaRPr lang="en-US" sz="2400" dirty="0">
              <a:latin typeface="+mj-lt"/>
              <a:cs typeface="Arial" panose="020B0604020202020204" pitchFamily="34" charset="0"/>
            </a:endParaRPr>
          </a:p>
          <a:p>
            <a:pPr marL="285750" indent="-285750">
              <a:buFont typeface="Wingdings" panose="05000000000000000000" pitchFamily="2" charset="2"/>
              <a:buChar char="§"/>
            </a:pPr>
            <a:r>
              <a:rPr lang="ro-RO" sz="2400" dirty="0">
                <a:cs typeface="Arial" panose="020B0604020202020204" pitchFamily="34" charset="0"/>
              </a:rPr>
              <a:t>Actul Micului Business pentru Europa.</a:t>
            </a:r>
            <a:endParaRPr lang="en-US" sz="2400" dirty="0">
              <a:cs typeface="Arial" panose="020B0604020202020204" pitchFamily="34" charset="0"/>
            </a:endParaRPr>
          </a:p>
        </p:txBody>
      </p:sp>
    </p:spTree>
  </p:cSld>
  <p:clrMapOvr>
    <a:masterClrMapping/>
  </p:clrMapOvr>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Gallery</Template>
  <TotalTime>1611</TotalTime>
  <Words>6206</Words>
  <Application>Microsoft Office PowerPoint</Application>
  <PresentationFormat>On-screen Show (4:3)</PresentationFormat>
  <Paragraphs>570</Paragraphs>
  <Slides>60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60</vt:i4>
      </vt:variant>
    </vt:vector>
  </HeadingPairs>
  <TitlesOfParts>
    <vt:vector size="70" baseType="lpstr">
      <vt:lpstr>MS PGothic</vt:lpstr>
      <vt:lpstr>Arial</vt:lpstr>
      <vt:lpstr>Calibri</vt:lpstr>
      <vt:lpstr>Century</vt:lpstr>
      <vt:lpstr>Century Gothic</vt:lpstr>
      <vt:lpstr>Gill Sans MT</vt:lpstr>
      <vt:lpstr>Tahoma</vt:lpstr>
      <vt:lpstr>Times New Roman</vt:lpstr>
      <vt:lpstr>Wingdings</vt:lpstr>
      <vt:lpstr>Gallery</vt:lpstr>
      <vt:lpstr>Programul Femei în Afaceri</vt:lpstr>
      <vt:lpstr>  GESTIONAREA financiară a  AFACERII  </vt:lpstr>
      <vt:lpstr>Antreprenoriatul în R. Moldova (conform datelor BNS anul 2019) </vt:lpstr>
      <vt:lpstr>Rolul femeilor în dezvoltarea mediului antreprenorial.  </vt:lpstr>
      <vt:lpstr>DISTRIBUȚIA ANTREPRENORILOR PE SEXE ÎN DEPENDENȚĂ DE COTA DE PROPRIETATE DEȚINUTĂ ÎN ÎNTREPRINDERE.</vt:lpstr>
      <vt:lpstr>DISTRIBUȚIA CONDUCĂTORILOR DE ÎNTREPRINDERI PE SEXE.</vt:lpstr>
      <vt:lpstr>DISTRIBUȚIA  ANTREPRENORILOR  DUPĂ STAREA CIVILĂ, SEXE, STATUT, ACTIVITĂȚI ECONOMICE ȘI MĂRIMEA ÎNTREPRINDERII.</vt:lpstr>
      <vt:lpstr>SITUAȚIA ANTREPRENORIATULUI FEMININ ÎN EUROPA.</vt:lpstr>
      <vt:lpstr>PROGRAME DE STAT DE SUSȚINERE A ANTREPRENORIATULUI</vt:lpstr>
      <vt:lpstr>PowerPoint Presentation</vt:lpstr>
      <vt:lpstr>PowerPoint Presentation</vt:lpstr>
      <vt:lpstr>ANTREPRINORIATUL – MOTIVARE ECONOMICĂ ȘI OPȚIUNE DE CARIERĂ . </vt:lpstr>
      <vt:lpstr>PowerPoint Presentation</vt:lpstr>
      <vt:lpstr>PowerPoint Presentation</vt:lpstr>
      <vt:lpstr>CE TREBUIE SĂ FACEM PENTRU A INIȚIA O AFACERE?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MANAGEMENTUL  AFACERII.  </vt:lpstr>
      <vt:lpstr>PowerPoint Presentation</vt:lpstr>
      <vt:lpstr>CONTROLUL  AFACERII</vt:lpstr>
      <vt:lpstr>PowerPoint Presentation</vt:lpstr>
      <vt:lpstr>PowerPoint Presentation</vt:lpstr>
      <vt:lpstr>PowerPoint Presentation</vt:lpstr>
      <vt:lpstr>CE REPREZINTĂ UN PLAN DE AFACERI? </vt:lpstr>
      <vt:lpstr>SCOPUL ELABORĂRII PLANULUI DE AFACERI  </vt:lpstr>
      <vt:lpstr>PROCESUL DE ÎNTOCMIRE A PLANULUI DE AFACERI</vt:lpstr>
      <vt:lpstr>INFORMAŢIA NECESARĂ PENTRU ÎNTOCMIREA PA</vt:lpstr>
      <vt:lpstr>PowerPoint Presentation</vt:lpstr>
      <vt:lpstr>MODELE DE STRUCTURI A PLANULUI DE AFACERI</vt:lpstr>
      <vt:lpstr>MODEL DE STRUCTURĂ A PLANULUI DE AFACERI</vt:lpstr>
      <vt:lpstr>PAGINA DE TITLU</vt:lpstr>
      <vt:lpstr>REZUMAT (SINTEZA AFACERII)</vt:lpstr>
      <vt:lpstr>DESCRIEREA SUCCINTĂ A AFACERII</vt:lpstr>
      <vt:lpstr>PLANUL FINANCIAR</vt:lpstr>
      <vt:lpstr>CE ESTE ANALIZA FINANCIARĂ? </vt:lpstr>
      <vt:lpstr>PowerPoint Presentation</vt:lpstr>
      <vt:lpstr>PowerPoint Presentation</vt:lpstr>
      <vt:lpstr> LICHIDITATEA GENERALĂ A BILANȚULUI </vt:lpstr>
      <vt:lpstr>PowerPoint Presentation</vt:lpstr>
      <vt:lpstr>LICHIDITATEA CURENTĂ</vt:lpstr>
      <vt:lpstr>LICHIDITATE IMEDIATĂ (TEST ACID)</vt:lpstr>
      <vt:lpstr>COEFICIENTUL SUFICIENŢEI CAPITALULUI</vt:lpstr>
      <vt:lpstr>INDICATORI ECONOMICO-FINANCIARI</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MODULUL:  INIȚIEREA ȘI GESTIONAREA AFACERII.  ELABORAREA PLANULUI DEAFACERI.</dc:title>
  <dc:creator>Tudor</dc:creator>
  <cp:lastModifiedBy>User</cp:lastModifiedBy>
  <cp:revision>128</cp:revision>
  <dcterms:created xsi:type="dcterms:W3CDTF">2021-02-17T17:00:17Z</dcterms:created>
  <dcterms:modified xsi:type="dcterms:W3CDTF">2021-05-05T09:20:52Z</dcterms:modified>
</cp:coreProperties>
</file>